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68" r:id="rId2"/>
    <p:sldId id="358" r:id="rId3"/>
    <p:sldId id="356" r:id="rId4"/>
    <p:sldId id="314" r:id="rId5"/>
    <p:sldId id="315" r:id="rId6"/>
    <p:sldId id="359" r:id="rId7"/>
    <p:sldId id="318" r:id="rId8"/>
    <p:sldId id="329" r:id="rId9"/>
    <p:sldId id="330" r:id="rId10"/>
    <p:sldId id="331" r:id="rId11"/>
    <p:sldId id="332" r:id="rId12"/>
    <p:sldId id="333" r:id="rId13"/>
    <p:sldId id="334" r:id="rId14"/>
    <p:sldId id="337" r:id="rId15"/>
    <p:sldId id="338" r:id="rId16"/>
    <p:sldId id="340" r:id="rId17"/>
    <p:sldId id="341" r:id="rId18"/>
    <p:sldId id="342" r:id="rId19"/>
    <p:sldId id="360" r:id="rId20"/>
    <p:sldId id="344" r:id="rId21"/>
    <p:sldId id="347" r:id="rId22"/>
    <p:sldId id="346" r:id="rId23"/>
    <p:sldId id="348" r:id="rId24"/>
    <p:sldId id="349" r:id="rId25"/>
    <p:sldId id="350" r:id="rId26"/>
    <p:sldId id="351" r:id="rId27"/>
    <p:sldId id="352" r:id="rId28"/>
    <p:sldId id="353" r:id="rId29"/>
    <p:sldId id="354" r:id="rId30"/>
    <p:sldId id="366" r:id="rId31"/>
    <p:sldId id="361" r:id="rId32"/>
    <p:sldId id="369" r:id="rId33"/>
    <p:sldId id="367" r:id="rId34"/>
    <p:sldId id="368" r:id="rId35"/>
    <p:sldId id="271" r:id="rId36"/>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437" autoAdjust="0"/>
    <p:restoredTop sz="80747" autoAdjust="0"/>
  </p:normalViewPr>
  <p:slideViewPr>
    <p:cSldViewPr snapToGrid="0">
      <p:cViewPr>
        <p:scale>
          <a:sx n="86" d="100"/>
          <a:sy n="86" d="100"/>
        </p:scale>
        <p:origin x="-336" y="-138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9611D6C-450B-4CCE-8479-EF4A89623500}" type="datetimeFigureOut">
              <a:rPr lang="en-US" smtClean="0"/>
              <a:t>3/30/2017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4646A24-DCAC-4B55-BF0F-D979CB356F9F}" type="slidenum">
              <a:rPr lang="en-US" smtClean="0"/>
              <a:t>‹#›</a:t>
            </a:fld>
            <a:endParaRPr lang="en-US"/>
          </a:p>
        </p:txBody>
      </p:sp>
    </p:spTree>
    <p:extLst>
      <p:ext uri="{BB962C8B-B14F-4D97-AF65-F5344CB8AC3E}">
        <p14:creationId xmlns:p14="http://schemas.microsoft.com/office/powerpoint/2010/main" val="26993434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646A24-DCAC-4B55-BF0F-D979CB356F9F}" type="slidenum">
              <a:rPr lang="en-US" smtClean="0"/>
              <a:t>1</a:t>
            </a:fld>
            <a:endParaRPr lang="en-US"/>
          </a:p>
        </p:txBody>
      </p:sp>
    </p:spTree>
    <p:extLst>
      <p:ext uri="{BB962C8B-B14F-4D97-AF65-F5344CB8AC3E}">
        <p14:creationId xmlns:p14="http://schemas.microsoft.com/office/powerpoint/2010/main" val="2950984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10</a:t>
            </a:fld>
            <a:endParaRPr lang="en-US"/>
          </a:p>
        </p:txBody>
      </p:sp>
    </p:spTree>
    <p:extLst>
      <p:ext uri="{BB962C8B-B14F-4D97-AF65-F5344CB8AC3E}">
        <p14:creationId xmlns:p14="http://schemas.microsoft.com/office/powerpoint/2010/main" val="25364660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11</a:t>
            </a:fld>
            <a:endParaRPr lang="en-US"/>
          </a:p>
        </p:txBody>
      </p:sp>
    </p:spTree>
    <p:extLst>
      <p:ext uri="{BB962C8B-B14F-4D97-AF65-F5344CB8AC3E}">
        <p14:creationId xmlns:p14="http://schemas.microsoft.com/office/powerpoint/2010/main" val="257940359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12</a:t>
            </a:fld>
            <a:endParaRPr lang="en-US"/>
          </a:p>
        </p:txBody>
      </p:sp>
    </p:spTree>
    <p:extLst>
      <p:ext uri="{BB962C8B-B14F-4D97-AF65-F5344CB8AC3E}">
        <p14:creationId xmlns:p14="http://schemas.microsoft.com/office/powerpoint/2010/main" val="6979224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13</a:t>
            </a:fld>
            <a:endParaRPr lang="en-US"/>
          </a:p>
        </p:txBody>
      </p:sp>
    </p:spTree>
    <p:extLst>
      <p:ext uri="{BB962C8B-B14F-4D97-AF65-F5344CB8AC3E}">
        <p14:creationId xmlns:p14="http://schemas.microsoft.com/office/powerpoint/2010/main" val="36937605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14</a:t>
            </a:fld>
            <a:endParaRPr lang="en-US"/>
          </a:p>
        </p:txBody>
      </p:sp>
    </p:spTree>
    <p:extLst>
      <p:ext uri="{BB962C8B-B14F-4D97-AF65-F5344CB8AC3E}">
        <p14:creationId xmlns:p14="http://schemas.microsoft.com/office/powerpoint/2010/main" val="38229447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15</a:t>
            </a:fld>
            <a:endParaRPr lang="en-US"/>
          </a:p>
        </p:txBody>
      </p:sp>
    </p:spTree>
    <p:extLst>
      <p:ext uri="{BB962C8B-B14F-4D97-AF65-F5344CB8AC3E}">
        <p14:creationId xmlns:p14="http://schemas.microsoft.com/office/powerpoint/2010/main" val="9247877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16</a:t>
            </a:fld>
            <a:endParaRPr lang="en-US"/>
          </a:p>
        </p:txBody>
      </p:sp>
    </p:spTree>
    <p:extLst>
      <p:ext uri="{BB962C8B-B14F-4D97-AF65-F5344CB8AC3E}">
        <p14:creationId xmlns:p14="http://schemas.microsoft.com/office/powerpoint/2010/main" val="68796885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17</a:t>
            </a:fld>
            <a:endParaRPr lang="en-US"/>
          </a:p>
        </p:txBody>
      </p:sp>
    </p:spTree>
    <p:extLst>
      <p:ext uri="{BB962C8B-B14F-4D97-AF65-F5344CB8AC3E}">
        <p14:creationId xmlns:p14="http://schemas.microsoft.com/office/powerpoint/2010/main" val="5136015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18</a:t>
            </a:fld>
            <a:endParaRPr lang="en-US"/>
          </a:p>
        </p:txBody>
      </p:sp>
    </p:spTree>
    <p:extLst>
      <p:ext uri="{BB962C8B-B14F-4D97-AF65-F5344CB8AC3E}">
        <p14:creationId xmlns:p14="http://schemas.microsoft.com/office/powerpoint/2010/main" val="162116082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19</a:t>
            </a:fld>
            <a:endParaRPr lang="en-US"/>
          </a:p>
        </p:txBody>
      </p:sp>
    </p:spTree>
    <p:extLst>
      <p:ext uri="{BB962C8B-B14F-4D97-AF65-F5344CB8AC3E}">
        <p14:creationId xmlns:p14="http://schemas.microsoft.com/office/powerpoint/2010/main" val="848690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646A24-DCAC-4B55-BF0F-D979CB356F9F}" type="slidenum">
              <a:rPr lang="en-US" smtClean="0"/>
              <a:t>2</a:t>
            </a:fld>
            <a:endParaRPr lang="en-US"/>
          </a:p>
        </p:txBody>
      </p:sp>
    </p:spTree>
    <p:extLst>
      <p:ext uri="{BB962C8B-B14F-4D97-AF65-F5344CB8AC3E}">
        <p14:creationId xmlns:p14="http://schemas.microsoft.com/office/powerpoint/2010/main" val="13666091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20</a:t>
            </a:fld>
            <a:endParaRPr lang="en-US"/>
          </a:p>
        </p:txBody>
      </p:sp>
    </p:spTree>
    <p:extLst>
      <p:ext uri="{BB962C8B-B14F-4D97-AF65-F5344CB8AC3E}">
        <p14:creationId xmlns:p14="http://schemas.microsoft.com/office/powerpoint/2010/main" val="34482601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21</a:t>
            </a:fld>
            <a:endParaRPr lang="en-US"/>
          </a:p>
        </p:txBody>
      </p:sp>
    </p:spTree>
    <p:extLst>
      <p:ext uri="{BB962C8B-B14F-4D97-AF65-F5344CB8AC3E}">
        <p14:creationId xmlns:p14="http://schemas.microsoft.com/office/powerpoint/2010/main" val="16762871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22</a:t>
            </a:fld>
            <a:endParaRPr lang="en-US"/>
          </a:p>
        </p:txBody>
      </p:sp>
    </p:spTree>
    <p:extLst>
      <p:ext uri="{BB962C8B-B14F-4D97-AF65-F5344CB8AC3E}">
        <p14:creationId xmlns:p14="http://schemas.microsoft.com/office/powerpoint/2010/main" val="38524720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23</a:t>
            </a:fld>
            <a:endParaRPr lang="en-US"/>
          </a:p>
        </p:txBody>
      </p:sp>
    </p:spTree>
    <p:extLst>
      <p:ext uri="{BB962C8B-B14F-4D97-AF65-F5344CB8AC3E}">
        <p14:creationId xmlns:p14="http://schemas.microsoft.com/office/powerpoint/2010/main" val="7653557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24</a:t>
            </a:fld>
            <a:endParaRPr lang="en-US"/>
          </a:p>
        </p:txBody>
      </p:sp>
    </p:spTree>
    <p:extLst>
      <p:ext uri="{BB962C8B-B14F-4D97-AF65-F5344CB8AC3E}">
        <p14:creationId xmlns:p14="http://schemas.microsoft.com/office/powerpoint/2010/main" val="113784686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25</a:t>
            </a:fld>
            <a:endParaRPr lang="en-US"/>
          </a:p>
        </p:txBody>
      </p:sp>
    </p:spTree>
    <p:extLst>
      <p:ext uri="{BB962C8B-B14F-4D97-AF65-F5344CB8AC3E}">
        <p14:creationId xmlns:p14="http://schemas.microsoft.com/office/powerpoint/2010/main" val="310532174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26</a:t>
            </a:fld>
            <a:endParaRPr lang="en-US"/>
          </a:p>
        </p:txBody>
      </p:sp>
    </p:spTree>
    <p:extLst>
      <p:ext uri="{BB962C8B-B14F-4D97-AF65-F5344CB8AC3E}">
        <p14:creationId xmlns:p14="http://schemas.microsoft.com/office/powerpoint/2010/main" val="3061621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27</a:t>
            </a:fld>
            <a:endParaRPr lang="en-US"/>
          </a:p>
        </p:txBody>
      </p:sp>
    </p:spTree>
    <p:extLst>
      <p:ext uri="{BB962C8B-B14F-4D97-AF65-F5344CB8AC3E}">
        <p14:creationId xmlns:p14="http://schemas.microsoft.com/office/powerpoint/2010/main" val="11870701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28</a:t>
            </a:fld>
            <a:endParaRPr lang="en-US"/>
          </a:p>
        </p:txBody>
      </p:sp>
    </p:spTree>
    <p:extLst>
      <p:ext uri="{BB962C8B-B14F-4D97-AF65-F5344CB8AC3E}">
        <p14:creationId xmlns:p14="http://schemas.microsoft.com/office/powerpoint/2010/main" val="38522516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29</a:t>
            </a:fld>
            <a:endParaRPr lang="en-US"/>
          </a:p>
        </p:txBody>
      </p:sp>
    </p:spTree>
    <p:extLst>
      <p:ext uri="{BB962C8B-B14F-4D97-AF65-F5344CB8AC3E}">
        <p14:creationId xmlns:p14="http://schemas.microsoft.com/office/powerpoint/2010/main" val="1948646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a:t>
            </a:fld>
            <a:endParaRPr lang="en-US"/>
          </a:p>
        </p:txBody>
      </p:sp>
    </p:spTree>
    <p:extLst>
      <p:ext uri="{BB962C8B-B14F-4D97-AF65-F5344CB8AC3E}">
        <p14:creationId xmlns:p14="http://schemas.microsoft.com/office/powerpoint/2010/main" val="379031252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30</a:t>
            </a:fld>
            <a:endParaRPr lang="en-US"/>
          </a:p>
        </p:txBody>
      </p:sp>
    </p:spTree>
    <p:extLst>
      <p:ext uri="{BB962C8B-B14F-4D97-AF65-F5344CB8AC3E}">
        <p14:creationId xmlns:p14="http://schemas.microsoft.com/office/powerpoint/2010/main" val="38642572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31</a:t>
            </a:fld>
            <a:endParaRPr lang="en-US"/>
          </a:p>
        </p:txBody>
      </p:sp>
    </p:spTree>
    <p:extLst>
      <p:ext uri="{BB962C8B-B14F-4D97-AF65-F5344CB8AC3E}">
        <p14:creationId xmlns:p14="http://schemas.microsoft.com/office/powerpoint/2010/main" val="37537856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32</a:t>
            </a:fld>
            <a:endParaRPr lang="en-US"/>
          </a:p>
        </p:txBody>
      </p:sp>
    </p:spTree>
    <p:extLst>
      <p:ext uri="{BB962C8B-B14F-4D97-AF65-F5344CB8AC3E}">
        <p14:creationId xmlns:p14="http://schemas.microsoft.com/office/powerpoint/2010/main" val="20366327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33</a:t>
            </a:fld>
            <a:endParaRPr lang="en-US"/>
          </a:p>
        </p:txBody>
      </p:sp>
    </p:spTree>
    <p:extLst>
      <p:ext uri="{BB962C8B-B14F-4D97-AF65-F5344CB8AC3E}">
        <p14:creationId xmlns:p14="http://schemas.microsoft.com/office/powerpoint/2010/main" val="30334861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34</a:t>
            </a:fld>
            <a:endParaRPr lang="en-US"/>
          </a:p>
        </p:txBody>
      </p:sp>
    </p:spTree>
    <p:extLst>
      <p:ext uri="{BB962C8B-B14F-4D97-AF65-F5344CB8AC3E}">
        <p14:creationId xmlns:p14="http://schemas.microsoft.com/office/powerpoint/2010/main" val="13833761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4</a:t>
            </a:fld>
            <a:endParaRPr lang="en-US"/>
          </a:p>
        </p:txBody>
      </p:sp>
    </p:spTree>
    <p:extLst>
      <p:ext uri="{BB962C8B-B14F-4D97-AF65-F5344CB8AC3E}">
        <p14:creationId xmlns:p14="http://schemas.microsoft.com/office/powerpoint/2010/main" val="28538532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5</a:t>
            </a:fld>
            <a:endParaRPr lang="en-US"/>
          </a:p>
        </p:txBody>
      </p:sp>
    </p:spTree>
    <p:extLst>
      <p:ext uri="{BB962C8B-B14F-4D97-AF65-F5344CB8AC3E}">
        <p14:creationId xmlns:p14="http://schemas.microsoft.com/office/powerpoint/2010/main" val="246783047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6</a:t>
            </a:fld>
            <a:endParaRPr lang="en-US"/>
          </a:p>
        </p:txBody>
      </p:sp>
    </p:spTree>
    <p:extLst>
      <p:ext uri="{BB962C8B-B14F-4D97-AF65-F5344CB8AC3E}">
        <p14:creationId xmlns:p14="http://schemas.microsoft.com/office/powerpoint/2010/main" val="416914343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7</a:t>
            </a:fld>
            <a:endParaRPr lang="en-US"/>
          </a:p>
        </p:txBody>
      </p:sp>
    </p:spTree>
    <p:extLst>
      <p:ext uri="{BB962C8B-B14F-4D97-AF65-F5344CB8AC3E}">
        <p14:creationId xmlns:p14="http://schemas.microsoft.com/office/powerpoint/2010/main" val="1635970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8</a:t>
            </a:fld>
            <a:endParaRPr lang="en-US"/>
          </a:p>
        </p:txBody>
      </p:sp>
    </p:spTree>
    <p:extLst>
      <p:ext uri="{BB962C8B-B14F-4D97-AF65-F5344CB8AC3E}">
        <p14:creationId xmlns:p14="http://schemas.microsoft.com/office/powerpoint/2010/main" val="37834395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Gill Sans MT" panose="020B0502020104020203" pitchFamily="34" charset="0"/>
            </a:endParaRPr>
          </a:p>
        </p:txBody>
      </p:sp>
      <p:sp>
        <p:nvSpPr>
          <p:cNvPr id="4" name="Slide Number Placeholder 3"/>
          <p:cNvSpPr>
            <a:spLocks noGrp="1"/>
          </p:cNvSpPr>
          <p:nvPr>
            <p:ph type="sldNum" sz="quarter" idx="10"/>
          </p:nvPr>
        </p:nvSpPr>
        <p:spPr/>
        <p:txBody>
          <a:bodyPr/>
          <a:lstStyle/>
          <a:p>
            <a:fld id="{34646A24-DCAC-4B55-BF0F-D979CB356F9F}" type="slidenum">
              <a:rPr lang="en-US" smtClean="0"/>
              <a:t>9</a:t>
            </a:fld>
            <a:endParaRPr lang="en-US"/>
          </a:p>
        </p:txBody>
      </p:sp>
    </p:spTree>
    <p:extLst>
      <p:ext uri="{BB962C8B-B14F-4D97-AF65-F5344CB8AC3E}">
        <p14:creationId xmlns:p14="http://schemas.microsoft.com/office/powerpoint/2010/main" val="38151264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EA83A8-A437-42A2-95FB-7DECFB77C7F0}"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20197064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EA83A8-A437-42A2-95FB-7DECFB77C7F0}"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16644178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EA83A8-A437-42A2-95FB-7DECFB77C7F0}"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692481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EA83A8-A437-42A2-95FB-7DECFB77C7F0}"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2658623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EA83A8-A437-42A2-95FB-7DECFB77C7F0}" type="datetimeFigureOut">
              <a:rPr lang="en-US" smtClean="0"/>
              <a:t>3/30/2017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27791772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EA83A8-A437-42A2-95FB-7DECFB77C7F0}"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39814850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EA83A8-A437-42A2-95FB-7DECFB77C7F0}" type="datetimeFigureOut">
              <a:rPr lang="en-US" smtClean="0"/>
              <a:t>3/30/2017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22171722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EA83A8-A437-42A2-95FB-7DECFB77C7F0}" type="datetimeFigureOut">
              <a:rPr lang="en-US" smtClean="0"/>
              <a:t>3/30/2017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7853630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A83A8-A437-42A2-95FB-7DECFB77C7F0}" type="datetimeFigureOut">
              <a:rPr lang="en-US" smtClean="0"/>
              <a:t>3/30/2017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37712306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EA83A8-A437-42A2-95FB-7DECFB77C7F0}"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8937678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EA83A8-A437-42A2-95FB-7DECFB77C7F0}" type="datetimeFigureOut">
              <a:rPr lang="en-US" smtClean="0"/>
              <a:t>3/30/2017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8EEEB09-2106-4E7B-A1D9-31CAF2D4C37E}" type="slidenum">
              <a:rPr lang="en-US" smtClean="0"/>
              <a:t>‹#›</a:t>
            </a:fld>
            <a:endParaRPr lang="en-US"/>
          </a:p>
        </p:txBody>
      </p:sp>
    </p:spTree>
    <p:extLst>
      <p:ext uri="{BB962C8B-B14F-4D97-AF65-F5344CB8AC3E}">
        <p14:creationId xmlns:p14="http://schemas.microsoft.com/office/powerpoint/2010/main" val="1660324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A83A8-A437-42A2-95FB-7DECFB77C7F0}" type="datetimeFigureOut">
              <a:rPr lang="en-US" smtClean="0"/>
              <a:t>3/30/2017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8EEEB09-2106-4E7B-A1D9-31CAF2D4C37E}" type="slidenum">
              <a:rPr lang="en-US" smtClean="0"/>
              <a:t>‹#›</a:t>
            </a:fld>
            <a:endParaRPr lang="en-US"/>
          </a:p>
        </p:txBody>
      </p:sp>
    </p:spTree>
    <p:extLst>
      <p:ext uri="{BB962C8B-B14F-4D97-AF65-F5344CB8AC3E}">
        <p14:creationId xmlns:p14="http://schemas.microsoft.com/office/powerpoint/2010/main" val="2099045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3.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3.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1.png"/><Relationship Id="rId7"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26.png"/></Relationships>
</file>

<file path=ppt/slides/_rels/slide1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29.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3.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pn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image" Target="../media/image3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hyperlink" Target="https://tcptest1.southtexascollege.edu/app/webclock/#/EmployeeLogOn/%20/1"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png"/><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png"/><Relationship Id="rId7"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png"/><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40.png"/><Relationship Id="rId5" Type="http://schemas.openxmlformats.org/officeDocument/2006/relationships/image" Target="../media/image3.png"/><Relationship Id="rId4" Type="http://schemas.openxmlformats.org/officeDocument/2006/relationships/image" Target="../media/image2.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png"/><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3.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3.png"/><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3.png"/><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image" Target="../media/image45.png"/><Relationship Id="rId5" Type="http://schemas.openxmlformats.org/officeDocument/2006/relationships/image" Target="../media/image3.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46.png"/><Relationship Id="rId5" Type="http://schemas.openxmlformats.org/officeDocument/2006/relationships/image" Target="../media/image3.png"/><Relationship Id="rId4" Type="http://schemas.openxmlformats.org/officeDocument/2006/relationships/image" Target="../media/image2.pn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47.png"/><Relationship Id="rId5" Type="http://schemas.openxmlformats.org/officeDocument/2006/relationships/image" Target="../media/image3.png"/><Relationship Id="rId4" Type="http://schemas.openxmlformats.org/officeDocument/2006/relationships/image" Target="../media/image2.png"/></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48.png"/><Relationship Id="rId5" Type="http://schemas.openxmlformats.org/officeDocument/2006/relationships/image" Target="../media/image3.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hyperlink" Target="https://southtexascollege.edu/info/timecard/" TargetMode="External"/><Relationship Id="rId5" Type="http://schemas.openxmlformats.org/officeDocument/2006/relationships/image" Target="../media/image3.png"/><Relationship Id="rId4" Type="http://schemas.openxmlformats.org/officeDocument/2006/relationships/image" Target="../media/image2.png"/></Relationships>
</file>

<file path=ppt/slides/_rels/slide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4.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3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3.pn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3.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1.png"/><Relationship Id="rId7"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4.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3.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8200" y="129374"/>
            <a:ext cx="10515600" cy="361905"/>
          </a:xfrm>
          <a:prstGeom prst="rect">
            <a:avLst/>
          </a:prstGeom>
        </p:spPr>
      </p:pic>
      <p:pic>
        <p:nvPicPr>
          <p:cNvPr id="4" name="Picture 3"/>
          <p:cNvPicPr>
            <a:picLocks noChangeAspect="1"/>
          </p:cNvPicPr>
          <p:nvPr/>
        </p:nvPicPr>
        <p:blipFill>
          <a:blip r:embed="rId4"/>
          <a:stretch>
            <a:fillRect/>
          </a:stretch>
        </p:blipFill>
        <p:spPr>
          <a:xfrm>
            <a:off x="400105" y="0"/>
            <a:ext cx="438095" cy="561905"/>
          </a:xfrm>
          <a:prstGeom prst="rect">
            <a:avLst/>
          </a:prstGeom>
        </p:spPr>
      </p:pic>
      <p:pic>
        <p:nvPicPr>
          <p:cNvPr id="5" name="Picture 4"/>
          <p:cNvPicPr>
            <a:picLocks noChangeAspect="1"/>
          </p:cNvPicPr>
          <p:nvPr/>
        </p:nvPicPr>
        <p:blipFill>
          <a:blip r:embed="rId4"/>
          <a:stretch>
            <a:fillRect/>
          </a:stretch>
        </p:blipFill>
        <p:spPr>
          <a:xfrm>
            <a:off x="11353800" y="-3956"/>
            <a:ext cx="438095" cy="561905"/>
          </a:xfrm>
          <a:prstGeom prst="rect">
            <a:avLst/>
          </a:prstGeom>
        </p:spPr>
      </p:pic>
      <p:sp>
        <p:nvSpPr>
          <p:cNvPr id="9" name="Rectangle 8"/>
          <p:cNvSpPr/>
          <p:nvPr/>
        </p:nvSpPr>
        <p:spPr>
          <a:xfrm>
            <a:off x="2921071" y="2152403"/>
            <a:ext cx="5789683" cy="830997"/>
          </a:xfrm>
          <a:prstGeom prst="rect">
            <a:avLst/>
          </a:prstGeom>
        </p:spPr>
        <p:txBody>
          <a:bodyPr wrap="square">
            <a:spAutoFit/>
          </a:bodyPr>
          <a:lstStyle/>
          <a:p>
            <a:pPr algn="ctr"/>
            <a:r>
              <a:rPr lang="en-US" sz="4800" dirty="0" smtClean="0">
                <a:solidFill>
                  <a:srgbClr val="3995D1"/>
                </a:solidFill>
                <a:latin typeface="Gill Sans MT" panose="020B0502020104020203" pitchFamily="34" charset="0"/>
              </a:rPr>
              <a:t>    </a:t>
            </a:r>
            <a:r>
              <a:rPr lang="en-US" sz="4800" dirty="0" err="1" smtClean="0">
                <a:solidFill>
                  <a:srgbClr val="3995D1"/>
                </a:solidFill>
                <a:effectLst>
                  <a:outerShdw blurRad="38100" dist="38100" dir="2700000" algn="tl">
                    <a:srgbClr val="000000">
                      <a:alpha val="43137"/>
                    </a:srgbClr>
                  </a:outerShdw>
                </a:effectLst>
                <a:latin typeface="Gill Sans MT" panose="020B0502020104020203" pitchFamily="34" charset="0"/>
              </a:rPr>
              <a:t>TimeClock</a:t>
            </a:r>
            <a:r>
              <a:rPr lang="en-US" sz="4800" dirty="0" smtClean="0">
                <a:solidFill>
                  <a:srgbClr val="3995D1"/>
                </a:solidFill>
                <a:effectLst>
                  <a:outerShdw blurRad="38100" dist="38100" dir="2700000" algn="tl">
                    <a:srgbClr val="000000">
                      <a:alpha val="43137"/>
                    </a:srgbClr>
                  </a:outerShdw>
                </a:effectLst>
                <a:latin typeface="Gill Sans MT" panose="020B0502020104020203" pitchFamily="34" charset="0"/>
              </a:rPr>
              <a:t> </a:t>
            </a:r>
            <a:r>
              <a:rPr lang="en-US" sz="4800" dirty="0" smtClean="0">
                <a:solidFill>
                  <a:srgbClr val="41BB9A"/>
                </a:solidFill>
                <a:effectLst>
                  <a:outerShdw blurRad="38100" dist="38100" dir="2700000" algn="tl">
                    <a:srgbClr val="000000">
                      <a:alpha val="43137"/>
                    </a:srgbClr>
                  </a:outerShdw>
                </a:effectLst>
                <a:latin typeface="Gill Sans MT" panose="020B0502020104020203" pitchFamily="34" charset="0"/>
              </a:rPr>
              <a:t>Plus</a:t>
            </a:r>
            <a:endParaRPr lang="en-US" sz="4800" dirty="0">
              <a:solidFill>
                <a:srgbClr val="F3CA28"/>
              </a:solidFill>
              <a:effectLst>
                <a:outerShdw blurRad="38100" dist="38100" dir="2700000" algn="tl">
                  <a:srgbClr val="000000">
                    <a:alpha val="43137"/>
                  </a:srgbClr>
                </a:outerShdw>
              </a:effectLst>
              <a:latin typeface="Gill Sans MT" panose="020B0502020104020203" pitchFamily="34" charset="0"/>
            </a:endParaRPr>
          </a:p>
        </p:txBody>
      </p:sp>
      <p:sp>
        <p:nvSpPr>
          <p:cNvPr id="10" name="Title 1"/>
          <p:cNvSpPr txBox="1">
            <a:spLocks/>
          </p:cNvSpPr>
          <p:nvPr/>
        </p:nvSpPr>
        <p:spPr>
          <a:xfrm>
            <a:off x="2688954" y="3761208"/>
            <a:ext cx="6814092" cy="807952"/>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5400" smtClean="0">
                <a:effectLst>
                  <a:outerShdw blurRad="38100" dist="38100" dir="2700000" algn="tl">
                    <a:srgbClr val="000000">
                      <a:alpha val="43137"/>
                    </a:srgbClr>
                  </a:outerShdw>
                </a:effectLst>
                <a:latin typeface="Gill Sans MT" panose="020B0502020104020203" pitchFamily="34" charset="0"/>
              </a:rPr>
              <a:t>Part </a:t>
            </a:r>
            <a:r>
              <a:rPr lang="en-US" sz="5400" dirty="0" smtClean="0">
                <a:effectLst>
                  <a:outerShdw blurRad="38100" dist="38100" dir="2700000" algn="tl">
                    <a:srgbClr val="000000">
                      <a:alpha val="43137"/>
                    </a:srgbClr>
                  </a:outerShdw>
                </a:effectLst>
                <a:latin typeface="Gill Sans MT" panose="020B0502020104020203" pitchFamily="34" charset="0"/>
              </a:rPr>
              <a:t>Time Employees</a:t>
            </a:r>
            <a:endParaRPr lang="en-US" sz="5400" dirty="0">
              <a:effectLst>
                <a:outerShdw blurRad="38100" dist="38100" dir="2700000" algn="tl">
                  <a:srgbClr val="000000">
                    <a:alpha val="43137"/>
                  </a:srgbClr>
                </a:outerShdw>
              </a:effectLst>
              <a:latin typeface="Gill Sans MT" panose="020B0502020104020203" pitchFamily="34" charset="0"/>
            </a:endParaRPr>
          </a:p>
        </p:txBody>
      </p:sp>
      <p:cxnSp>
        <p:nvCxnSpPr>
          <p:cNvPr id="11" name="Straight Connector 10"/>
          <p:cNvCxnSpPr/>
          <p:nvPr/>
        </p:nvCxnSpPr>
        <p:spPr>
          <a:xfrm>
            <a:off x="1238764" y="3432441"/>
            <a:ext cx="9829800" cy="0"/>
          </a:xfrm>
          <a:prstGeom prst="line">
            <a:avLst/>
          </a:prstGeom>
          <a:ln w="19050">
            <a:solidFill>
              <a:srgbClr val="3995D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728886" y="5705879"/>
            <a:ext cx="2170101" cy="935283"/>
          </a:xfrm>
          <a:prstGeom prst="rect">
            <a:avLst/>
          </a:prstGeom>
          <a:ln>
            <a:noFill/>
          </a:ln>
        </p:spPr>
      </p:pic>
      <p:pic>
        <p:nvPicPr>
          <p:cNvPr id="13" name="Picture 2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09098" y="5924562"/>
            <a:ext cx="2906210" cy="71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09037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Missed Punch – Enter Record</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 </a:t>
            </a:r>
            <a:r>
              <a:rPr lang="en-US" sz="2000" dirty="0" smtClean="0">
                <a:latin typeface="Ebrima" panose="02000000000000000000" pitchFamily="2" charset="0"/>
                <a:ea typeface="Ebrima" panose="02000000000000000000" pitchFamily="2" charset="0"/>
                <a:cs typeface="Ebrima" panose="02000000000000000000" pitchFamily="2" charset="0"/>
              </a:rPr>
              <a:t>                     Press</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3074" name="Picture 2"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336" y="1581912"/>
            <a:ext cx="6144768" cy="370537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8804226" y="3250995"/>
            <a:ext cx="1057326" cy="400069"/>
          </a:xfrm>
          <a:prstGeom prst="rect">
            <a:avLst/>
          </a:prstGeom>
        </p:spPr>
      </p:pic>
    </p:spTree>
    <p:extLst>
      <p:ext uri="{BB962C8B-B14F-4D97-AF65-F5344CB8AC3E}">
        <p14:creationId xmlns:p14="http://schemas.microsoft.com/office/powerpoint/2010/main" val="2181015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Missed Punch – Enter Record</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Ensure the correct date is selected, then use the keypad to enter the time of the missed punch.</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                       Press </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4098" name="Picture 2" descr="5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336" y="1581912"/>
            <a:ext cx="6144768" cy="374472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8938832" y="4037960"/>
            <a:ext cx="984752" cy="347560"/>
          </a:xfrm>
          <a:prstGeom prst="rect">
            <a:avLst/>
          </a:prstGeom>
        </p:spPr>
      </p:pic>
    </p:spTree>
    <p:extLst>
      <p:ext uri="{BB962C8B-B14F-4D97-AF65-F5344CB8AC3E}">
        <p14:creationId xmlns:p14="http://schemas.microsoft.com/office/powerpoint/2010/main" val="2847625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Missed Punch – Enter Record</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 correct date and time of the miss punch should be displayed.</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                       Press</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5122" name="Picture 2" descr="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336" y="1581912"/>
            <a:ext cx="6144768" cy="374009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7"/>
          <a:stretch>
            <a:fillRect/>
          </a:stretch>
        </p:blipFill>
        <p:spPr>
          <a:xfrm>
            <a:off x="8938832" y="3838557"/>
            <a:ext cx="1103847" cy="415943"/>
          </a:xfrm>
          <a:prstGeom prst="rect">
            <a:avLst/>
          </a:prstGeom>
        </p:spPr>
      </p:pic>
    </p:spTree>
    <p:extLst>
      <p:ext uri="{BB962C8B-B14F-4D97-AF65-F5344CB8AC3E}">
        <p14:creationId xmlns:p14="http://schemas.microsoft.com/office/powerpoint/2010/main" val="1740791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Missed Punch – Enter Record</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 correct IN and OUT punches for the day should be displayed.</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                       Press</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9" name="Picture 8" descr="C:\Users\DMI\AppData\Local\Microsoft\Windows\INetCache\Content.Word\7.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2336" y="1581912"/>
            <a:ext cx="6144768" cy="3705560"/>
          </a:xfrm>
          <a:prstGeom prst="rect">
            <a:avLst/>
          </a:prstGeom>
          <a:noFill/>
          <a:ln>
            <a:noFill/>
          </a:ln>
        </p:spPr>
      </p:pic>
      <p:pic>
        <p:nvPicPr>
          <p:cNvPr id="7" name="Picture 6"/>
          <p:cNvPicPr>
            <a:picLocks noChangeAspect="1"/>
          </p:cNvPicPr>
          <p:nvPr/>
        </p:nvPicPr>
        <p:blipFill>
          <a:blip r:embed="rId7"/>
          <a:stretch>
            <a:fillRect/>
          </a:stretch>
        </p:blipFill>
        <p:spPr>
          <a:xfrm>
            <a:off x="8938832" y="3831639"/>
            <a:ext cx="1103847" cy="415943"/>
          </a:xfrm>
          <a:prstGeom prst="rect">
            <a:avLst/>
          </a:prstGeom>
        </p:spPr>
      </p:pic>
    </p:spTree>
    <p:extLst>
      <p:ext uri="{BB962C8B-B14F-4D97-AF65-F5344CB8AC3E}">
        <p14:creationId xmlns:p14="http://schemas.microsoft.com/office/powerpoint/2010/main" val="1306212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Basic Clock </a:t>
            </a:r>
            <a:r>
              <a:rPr lang="en-US" sz="4400" u="sng" dirty="0" smtClean="0">
                <a:effectLst>
                  <a:outerShdw blurRad="38100" dist="38100" dir="2700000" algn="tl">
                    <a:srgbClr val="000000">
                      <a:alpha val="43137"/>
                    </a:srgbClr>
                  </a:outerShdw>
                </a:effectLst>
              </a:rPr>
              <a:t>Operations</a:t>
            </a:r>
            <a:r>
              <a:rPr lang="en-US" sz="4400" u="sng" dirty="0">
                <a:effectLst>
                  <a:outerShdw blurRad="38100" dist="38100" dir="2700000" algn="tl">
                    <a:srgbClr val="000000">
                      <a:alpha val="43137"/>
                    </a:srgbClr>
                  </a:outerShdw>
                </a:effectLst>
              </a:rPr>
              <a:t> </a:t>
            </a:r>
            <a:r>
              <a:rPr lang="en-US" sz="4400" u="sng" dirty="0" smtClean="0">
                <a:effectLst>
                  <a:outerShdw blurRad="38100" dist="38100" dir="2700000" algn="tl">
                    <a:srgbClr val="000000">
                      <a:alpha val="43137"/>
                    </a:srgbClr>
                  </a:outerShdw>
                </a:effectLst>
              </a:rPr>
              <a:t>(</a:t>
            </a:r>
            <a:r>
              <a:rPr lang="en-US" sz="4400" u="sng" dirty="0">
                <a:effectLst>
                  <a:outerShdw blurRad="38100" dist="38100" dir="2700000" algn="tl">
                    <a:srgbClr val="000000">
                      <a:alpha val="43137"/>
                    </a:srgbClr>
                  </a:outerShdw>
                </a:effectLst>
              </a:rPr>
              <a:t>Scanner</a:t>
            </a:r>
            <a:r>
              <a:rPr lang="en-US" sz="4400" u="sng" dirty="0" smtClean="0">
                <a:effectLst>
                  <a:outerShdw blurRad="38100" dist="38100" dir="2700000" algn="tl">
                    <a:srgbClr val="000000">
                      <a:alpha val="43137"/>
                    </a:srgbClr>
                  </a:outerShdw>
                </a:effectLst>
              </a:rPr>
              <a:t>)</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When you see this screen, you have successfully clocked in/out.</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6"/>
          <a:stretch>
            <a:fillRect/>
          </a:stretch>
        </p:blipFill>
        <p:spPr>
          <a:xfrm>
            <a:off x="400105" y="1582203"/>
            <a:ext cx="6145108" cy="3739896"/>
          </a:xfrm>
          <a:prstGeom prst="rect">
            <a:avLst/>
          </a:prstGeom>
        </p:spPr>
      </p:pic>
    </p:spTree>
    <p:extLst>
      <p:ext uri="{BB962C8B-B14F-4D97-AF65-F5344CB8AC3E}">
        <p14:creationId xmlns:p14="http://schemas.microsoft.com/office/powerpoint/2010/main" val="377837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Employee Message</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8089900" y="1329882"/>
            <a:ext cx="3987800" cy="4181917"/>
          </a:xfrm>
          <a:prstGeom prst="rect">
            <a:avLst/>
          </a:prstGeom>
          <a:noFill/>
          <a:ln w="9525">
            <a:noFill/>
            <a:miter lim="800000"/>
            <a:headEnd/>
            <a:tailEnd/>
          </a:ln>
        </p:spPr>
        <p:txBody>
          <a:bodyPr rot="0" vert="horz" wrap="square" lIns="91440" tIns="45720" rIns="91440" bIns="45720" anchor="ctr" anchorCtr="0">
            <a:noAutofit/>
          </a:bodyPr>
          <a:lstStyle/>
          <a:p>
            <a:pPr>
              <a:lnSpc>
                <a:spcPct val="107000"/>
              </a:lnSpc>
              <a:spcAft>
                <a:spcPts val="800"/>
              </a:spcAft>
            </a:pPr>
            <a:r>
              <a:rPr lang="en-US" sz="1600" dirty="0">
                <a:latin typeface="Ebrima" panose="02000000000000000000" pitchFamily="2" charset="0"/>
                <a:ea typeface="Ebrima" panose="02000000000000000000" pitchFamily="2" charset="0"/>
                <a:cs typeface="Ebrima" panose="02000000000000000000" pitchFamily="2" charset="0"/>
              </a:rPr>
              <a:t>The                               buttons are used to scroll through the messages but will only appear if there are </a:t>
            </a:r>
            <a:r>
              <a:rPr lang="en-US" sz="1600" dirty="0" smtClean="0">
                <a:latin typeface="Ebrima" panose="02000000000000000000" pitchFamily="2" charset="0"/>
                <a:ea typeface="Ebrima" panose="02000000000000000000" pitchFamily="2" charset="0"/>
                <a:cs typeface="Ebrima" panose="02000000000000000000" pitchFamily="2" charset="0"/>
              </a:rPr>
              <a:t>multiple </a:t>
            </a:r>
            <a:r>
              <a:rPr lang="en-US" sz="1600" dirty="0">
                <a:latin typeface="Ebrima" panose="02000000000000000000" pitchFamily="2" charset="0"/>
                <a:ea typeface="Ebrima" panose="02000000000000000000" pitchFamily="2" charset="0"/>
                <a:cs typeface="Ebrima" panose="02000000000000000000" pitchFamily="2" charset="0"/>
              </a:rPr>
              <a:t>messages available to view. </a:t>
            </a:r>
          </a:p>
          <a:p>
            <a:pPr>
              <a:lnSpc>
                <a:spcPct val="107000"/>
              </a:lnSpc>
              <a:spcAft>
                <a:spcPts val="800"/>
              </a:spcAft>
            </a:pPr>
            <a:endParaRPr lang="en-US" sz="1600" dirty="0">
              <a:latin typeface="Ebrima" panose="02000000000000000000" pitchFamily="2" charset="0"/>
              <a:ea typeface="Ebrima" panose="02000000000000000000" pitchFamily="2" charset="0"/>
              <a:cs typeface="Ebrima" panose="02000000000000000000" pitchFamily="2" charset="0"/>
            </a:endParaRPr>
          </a:p>
          <a:p>
            <a:pPr>
              <a:lnSpc>
                <a:spcPct val="107000"/>
              </a:lnSpc>
              <a:spcAft>
                <a:spcPts val="800"/>
              </a:spcAft>
            </a:pPr>
            <a:r>
              <a:rPr lang="en-US" sz="1600" dirty="0">
                <a:latin typeface="Ebrima" panose="02000000000000000000" pitchFamily="2" charset="0"/>
                <a:ea typeface="Ebrima" panose="02000000000000000000" pitchFamily="2" charset="0"/>
                <a:cs typeface="Ebrima" panose="02000000000000000000" pitchFamily="2" charset="0"/>
              </a:rPr>
              <a:t>The                          button alerts the sender that you have viewed the message. Upon marking a </a:t>
            </a:r>
            <a:r>
              <a:rPr lang="en-US" sz="1600" dirty="0" smtClean="0">
                <a:latin typeface="Ebrima" panose="02000000000000000000" pitchFamily="2" charset="0"/>
                <a:ea typeface="Ebrima" panose="02000000000000000000" pitchFamily="2" charset="0"/>
                <a:cs typeface="Ebrima" panose="02000000000000000000" pitchFamily="2" charset="0"/>
              </a:rPr>
              <a:t>message as </a:t>
            </a:r>
            <a:r>
              <a:rPr lang="en-US" sz="1600" dirty="0">
                <a:latin typeface="Ebrima" panose="02000000000000000000" pitchFamily="2" charset="0"/>
                <a:ea typeface="Ebrima" panose="02000000000000000000" pitchFamily="2" charset="0"/>
                <a:cs typeface="Ebrima" panose="02000000000000000000" pitchFamily="2" charset="0"/>
              </a:rPr>
              <a:t>read, it will immediately advance to the next message. The sender may not require the alert in which </a:t>
            </a:r>
            <a:r>
              <a:rPr lang="en-US" sz="1600" dirty="0" smtClean="0">
                <a:latin typeface="Ebrima" panose="02000000000000000000" pitchFamily="2" charset="0"/>
                <a:ea typeface="Ebrima" panose="02000000000000000000" pitchFamily="2" charset="0"/>
                <a:cs typeface="Ebrima" panose="02000000000000000000" pitchFamily="2" charset="0"/>
              </a:rPr>
              <a:t>case </a:t>
            </a:r>
            <a:r>
              <a:rPr lang="en-US" sz="1600" dirty="0">
                <a:latin typeface="Ebrima" panose="02000000000000000000" pitchFamily="2" charset="0"/>
                <a:ea typeface="Ebrima" panose="02000000000000000000" pitchFamily="2" charset="0"/>
                <a:cs typeface="Ebrima" panose="02000000000000000000" pitchFamily="2" charset="0"/>
              </a:rPr>
              <a:t>the button may not appear.</a:t>
            </a:r>
          </a:p>
        </p:txBody>
      </p:sp>
      <p:pic>
        <p:nvPicPr>
          <p:cNvPr id="7" name="Picture 6"/>
          <p:cNvPicPr>
            <a:picLocks noChangeAspect="1"/>
          </p:cNvPicPr>
          <p:nvPr/>
        </p:nvPicPr>
        <p:blipFill>
          <a:blip r:embed="rId6"/>
          <a:stretch>
            <a:fillRect/>
          </a:stretch>
        </p:blipFill>
        <p:spPr>
          <a:xfrm>
            <a:off x="8640678" y="1801531"/>
            <a:ext cx="1480142" cy="349640"/>
          </a:xfrm>
          <a:prstGeom prst="rect">
            <a:avLst/>
          </a:prstGeom>
        </p:spPr>
      </p:pic>
      <p:pic>
        <p:nvPicPr>
          <p:cNvPr id="9" name="Picture 8"/>
          <p:cNvPicPr>
            <a:picLocks noChangeAspect="1"/>
          </p:cNvPicPr>
          <p:nvPr/>
        </p:nvPicPr>
        <p:blipFill>
          <a:blip r:embed="rId7"/>
          <a:stretch>
            <a:fillRect/>
          </a:stretch>
        </p:blipFill>
        <p:spPr>
          <a:xfrm>
            <a:off x="8640678" y="3267927"/>
            <a:ext cx="1128780" cy="413513"/>
          </a:xfrm>
          <a:prstGeom prst="rect">
            <a:avLst/>
          </a:prstGeom>
        </p:spPr>
      </p:pic>
      <p:sp>
        <p:nvSpPr>
          <p:cNvPr id="13" name="Text Box 2"/>
          <p:cNvSpPr txBox="1">
            <a:spLocks noChangeArrowheads="1"/>
          </p:cNvSpPr>
          <p:nvPr/>
        </p:nvSpPr>
        <p:spPr bwMode="auto">
          <a:xfrm>
            <a:off x="400105" y="5511799"/>
            <a:ext cx="8616895" cy="1121125"/>
          </a:xfrm>
          <a:prstGeom prst="rect">
            <a:avLst/>
          </a:prstGeom>
          <a:noFill/>
          <a:ln w="9525">
            <a:noFill/>
            <a:miter lim="800000"/>
            <a:headEnd/>
            <a:tailEnd/>
          </a:ln>
        </p:spPr>
        <p:txBody>
          <a:bodyPr rot="0" vert="horz" wrap="square" lIns="91440" tIns="45720" rIns="91440" bIns="45720" anchor="ctr" anchorCtr="0">
            <a:noAutofit/>
          </a:bodyPr>
          <a:lstStyle/>
          <a:p>
            <a:pPr algn="ctr"/>
            <a:r>
              <a:rPr lang="en-US" sz="2400" b="1" dirty="0"/>
              <a:t>You must press                          to finish clocking in or out.</a:t>
            </a:r>
            <a:endParaRPr lang="en-US" sz="2400" dirty="0"/>
          </a:p>
        </p:txBody>
      </p:sp>
      <p:pic>
        <p:nvPicPr>
          <p:cNvPr id="11" name="Picture 10"/>
          <p:cNvPicPr>
            <a:picLocks noChangeAspect="1"/>
          </p:cNvPicPr>
          <p:nvPr/>
        </p:nvPicPr>
        <p:blipFill>
          <a:blip r:embed="rId8"/>
          <a:stretch>
            <a:fillRect/>
          </a:stretch>
        </p:blipFill>
        <p:spPr>
          <a:xfrm>
            <a:off x="3289123" y="5843729"/>
            <a:ext cx="1457528" cy="457264"/>
          </a:xfrm>
          <a:prstGeom prst="rect">
            <a:avLst/>
          </a:prstGeom>
        </p:spPr>
      </p:pic>
      <p:pic>
        <p:nvPicPr>
          <p:cNvPr id="12" name="Picture 11"/>
          <p:cNvPicPr>
            <a:picLocks noChangeAspect="1"/>
          </p:cNvPicPr>
          <p:nvPr/>
        </p:nvPicPr>
        <p:blipFill>
          <a:blip r:embed="rId9"/>
          <a:stretch>
            <a:fillRect/>
          </a:stretch>
        </p:blipFill>
        <p:spPr>
          <a:xfrm>
            <a:off x="400105" y="1411823"/>
            <a:ext cx="7579021" cy="4072635"/>
          </a:xfrm>
          <a:prstGeom prst="rect">
            <a:avLst/>
          </a:prstGeom>
        </p:spPr>
      </p:pic>
    </p:spTree>
    <p:extLst>
      <p:ext uri="{BB962C8B-B14F-4D97-AF65-F5344CB8AC3E}">
        <p14:creationId xmlns:p14="http://schemas.microsoft.com/office/powerpoint/2010/main" val="5170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618932" y="6060224"/>
            <a:ext cx="1469736" cy="633436"/>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Approving Time</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6523865" y="1582203"/>
            <a:ext cx="5268030" cy="188033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Log into the clock. This will take you to the “Select Operation” screen</a:t>
            </a:r>
            <a:r>
              <a:rPr lang="en-US" sz="2000" dirty="0" smtClean="0">
                <a:latin typeface="Ebrima" panose="02000000000000000000" pitchFamily="2" charset="0"/>
                <a:ea typeface="Ebrima" panose="02000000000000000000" pitchFamily="2" charset="0"/>
                <a:cs typeface="Ebrima" panose="02000000000000000000" pitchFamily="2" charset="0"/>
              </a:rPr>
              <a:t>.</a:t>
            </a: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From the “Select Operation” screen, press </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2336" y="1581912"/>
            <a:ext cx="6144768" cy="3732405"/>
          </a:xfrm>
          <a:prstGeom prst="rect">
            <a:avLst/>
          </a:prstGeom>
          <a:noFill/>
          <a:ln>
            <a:noFill/>
          </a:ln>
        </p:spPr>
      </p:pic>
      <p:pic>
        <p:nvPicPr>
          <p:cNvPr id="14" name="Picture 1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61257" y="3146268"/>
            <a:ext cx="3993246" cy="367383"/>
          </a:xfrm>
          <a:prstGeom prst="rect">
            <a:avLst/>
          </a:prstGeom>
        </p:spPr>
      </p:pic>
      <p:sp>
        <p:nvSpPr>
          <p:cNvPr id="12" name="Text Box 2"/>
          <p:cNvSpPr txBox="1">
            <a:spLocks noChangeArrowheads="1"/>
          </p:cNvSpPr>
          <p:nvPr/>
        </p:nvSpPr>
        <p:spPr bwMode="auto">
          <a:xfrm>
            <a:off x="6523865" y="3685332"/>
            <a:ext cx="5564803" cy="2554877"/>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Do not use any </a:t>
            </a:r>
            <a:r>
              <a:rPr lang="en-US" sz="2000" dirty="0">
                <a:latin typeface="Ebrima" panose="02000000000000000000" pitchFamily="2" charset="0"/>
                <a:ea typeface="Ebrima" panose="02000000000000000000" pitchFamily="2" charset="0"/>
                <a:cs typeface="Ebrima" panose="02000000000000000000" pitchFamily="2" charset="0"/>
              </a:rPr>
              <a:t>function outside of punching in/out/resolving missed punch, </a:t>
            </a:r>
            <a:r>
              <a:rPr lang="en-US" sz="2000" dirty="0" smtClean="0">
                <a:latin typeface="Ebrima" panose="02000000000000000000" pitchFamily="2" charset="0"/>
                <a:ea typeface="Ebrima" panose="02000000000000000000" pitchFamily="2" charset="0"/>
                <a:cs typeface="Ebrima" panose="02000000000000000000" pitchFamily="2" charset="0"/>
              </a:rPr>
              <a:t>on the clock during the hours of:</a:t>
            </a: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r>
              <a:rPr lang="en-US" sz="2000" b="1" dirty="0">
                <a:latin typeface="Ebrima" panose="02000000000000000000" pitchFamily="2" charset="0"/>
                <a:ea typeface="Ebrima" panose="02000000000000000000" pitchFamily="2" charset="0"/>
                <a:cs typeface="Ebrima" panose="02000000000000000000" pitchFamily="2" charset="0"/>
              </a:rPr>
              <a:t>7:30 – 8:30 am and 4:30-5:30 pm.</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This is to avoid delaying others during the hours of peak </a:t>
            </a:r>
            <a:r>
              <a:rPr lang="en-US" sz="2000" dirty="0" err="1">
                <a:latin typeface="Ebrima" panose="02000000000000000000" pitchFamily="2" charset="0"/>
                <a:ea typeface="Ebrima" panose="02000000000000000000" pitchFamily="2" charset="0"/>
                <a:cs typeface="Ebrima" panose="02000000000000000000" pitchFamily="2" charset="0"/>
              </a:rPr>
              <a:t>timeclock</a:t>
            </a:r>
            <a:r>
              <a:rPr lang="en-US" sz="2000" dirty="0">
                <a:latin typeface="Ebrima" panose="02000000000000000000" pitchFamily="2" charset="0"/>
                <a:ea typeface="Ebrima" panose="02000000000000000000" pitchFamily="2" charset="0"/>
                <a:cs typeface="Ebrima" panose="02000000000000000000" pitchFamily="2" charset="0"/>
              </a:rPr>
              <a:t> use.</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893487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Approving Time</a:t>
            </a: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On the “Self Service” screen, press</a:t>
            </a:r>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2336" y="1581912"/>
            <a:ext cx="6144768" cy="3893250"/>
          </a:xfrm>
          <a:prstGeom prst="rect">
            <a:avLst/>
          </a:prstGeom>
          <a:noFill/>
          <a:ln>
            <a:noFill/>
          </a:ln>
        </p:spPr>
      </p:pic>
      <p:pic>
        <p:nvPicPr>
          <p:cNvPr id="12" name="Picture 1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37483" y="3645470"/>
            <a:ext cx="1625937" cy="514548"/>
          </a:xfrm>
          <a:prstGeom prst="rect">
            <a:avLst/>
          </a:prstGeom>
        </p:spPr>
      </p:pic>
    </p:spTree>
    <p:extLst>
      <p:ext uri="{BB962C8B-B14F-4D97-AF65-F5344CB8AC3E}">
        <p14:creationId xmlns:p14="http://schemas.microsoft.com/office/powerpoint/2010/main" val="505910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Approving Time</a:t>
            </a: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Examine the time information. If everything is correct, press the </a:t>
            </a:r>
            <a:r>
              <a:rPr lang="en-US" sz="2000" dirty="0" smtClean="0">
                <a:latin typeface="Ebrima" panose="02000000000000000000" pitchFamily="2" charset="0"/>
                <a:ea typeface="Ebrima" panose="02000000000000000000" pitchFamily="2" charset="0"/>
                <a:cs typeface="Ebrima" panose="02000000000000000000" pitchFamily="2" charset="0"/>
              </a:rPr>
              <a:t> Checkbox      </a:t>
            </a:r>
            <a:r>
              <a:rPr lang="en-US" sz="2000" dirty="0">
                <a:latin typeface="Ebrima" panose="02000000000000000000" pitchFamily="2" charset="0"/>
                <a:ea typeface="Ebrima" panose="02000000000000000000" pitchFamily="2" charset="0"/>
                <a:cs typeface="Ebrima" panose="02000000000000000000" pitchFamily="2" charset="0"/>
              </a:rPr>
              <a:t>in the </a:t>
            </a:r>
            <a:r>
              <a:rPr lang="en-US" sz="2000" dirty="0" err="1">
                <a:latin typeface="Ebrima" panose="02000000000000000000" pitchFamily="2" charset="0"/>
                <a:ea typeface="Ebrima" panose="02000000000000000000" pitchFamily="2" charset="0"/>
                <a:cs typeface="Ebrima" panose="02000000000000000000" pitchFamily="2" charset="0"/>
              </a:rPr>
              <a:t>Aprv</a:t>
            </a:r>
            <a:r>
              <a:rPr lang="en-US" sz="2000" dirty="0">
                <a:latin typeface="Ebrima" panose="02000000000000000000" pitchFamily="2" charset="0"/>
                <a:ea typeface="Ebrima" panose="02000000000000000000" pitchFamily="2" charset="0"/>
                <a:cs typeface="Ebrima" panose="02000000000000000000" pitchFamily="2" charset="0"/>
              </a:rPr>
              <a:t> column next to the segment. </a:t>
            </a:r>
          </a:p>
        </p:txBody>
      </p:sp>
      <p:pic>
        <p:nvPicPr>
          <p:cNvPr id="12" name="Picture 11"/>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02336" y="1581912"/>
            <a:ext cx="6144768" cy="3694587"/>
          </a:xfrm>
          <a:prstGeom prst="rect">
            <a:avLst/>
          </a:prstGeom>
          <a:noFill/>
          <a:ln>
            <a:noFill/>
          </a:ln>
        </p:spPr>
      </p:pic>
      <p:pic>
        <p:nvPicPr>
          <p:cNvPr id="13" name="Picture 1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78745" y="3491221"/>
            <a:ext cx="242846" cy="227668"/>
          </a:xfrm>
          <a:prstGeom prst="rect">
            <a:avLst/>
          </a:prstGeom>
        </p:spPr>
      </p:pic>
    </p:spTree>
    <p:extLst>
      <p:ext uri="{BB962C8B-B14F-4D97-AF65-F5344CB8AC3E}">
        <p14:creationId xmlns:p14="http://schemas.microsoft.com/office/powerpoint/2010/main" val="4223872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Approving Time-Certification</a:t>
            </a:r>
          </a:p>
        </p:txBody>
      </p:sp>
      <p:sp>
        <p:nvSpPr>
          <p:cNvPr id="8" name="TextBox 7"/>
          <p:cNvSpPr txBox="1"/>
          <p:nvPr/>
        </p:nvSpPr>
        <p:spPr>
          <a:xfrm>
            <a:off x="7645401" y="2250632"/>
            <a:ext cx="4033478" cy="2246769"/>
          </a:xfrm>
          <a:prstGeom prst="rect">
            <a:avLst/>
          </a:prstGeom>
          <a:noFill/>
        </p:spPr>
        <p:txBody>
          <a:bodyPr wrap="square" rtlCol="0">
            <a:spAutoFit/>
          </a:bodyPr>
          <a:lstStyle/>
          <a:p>
            <a:pPr algn="ctr"/>
            <a:r>
              <a:rPr lang="en-US" sz="2000" dirty="0"/>
              <a:t>Every time you approve your hours, you will receive this notice.  It is the same certification as in our previous timekeeping system.</a:t>
            </a:r>
          </a:p>
          <a:p>
            <a:pPr algn="ctr"/>
            <a:endParaRPr lang="en-US" sz="2000" dirty="0"/>
          </a:p>
          <a:p>
            <a:pPr algn="ctr"/>
            <a:r>
              <a:rPr lang="en-US" sz="2000" dirty="0"/>
              <a:t>If you agree to this statement, click on Yes.</a:t>
            </a:r>
          </a:p>
        </p:txBody>
      </p:sp>
      <p:pic>
        <p:nvPicPr>
          <p:cNvPr id="7" name="Picture 6"/>
          <p:cNvPicPr>
            <a:picLocks noChangeAspect="1"/>
          </p:cNvPicPr>
          <p:nvPr/>
        </p:nvPicPr>
        <p:blipFill>
          <a:blip r:embed="rId6"/>
          <a:stretch>
            <a:fillRect/>
          </a:stretch>
        </p:blipFill>
        <p:spPr>
          <a:xfrm>
            <a:off x="1057769" y="2023281"/>
            <a:ext cx="6185994" cy="3145619"/>
          </a:xfrm>
          <a:prstGeom prst="rect">
            <a:avLst/>
          </a:prstGeom>
        </p:spPr>
      </p:pic>
    </p:spTree>
    <p:extLst>
      <p:ext uri="{BB962C8B-B14F-4D97-AF65-F5344CB8AC3E}">
        <p14:creationId xmlns:p14="http://schemas.microsoft.com/office/powerpoint/2010/main" val="10455283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838200" y="96042"/>
            <a:ext cx="10515600" cy="361905"/>
          </a:xfrm>
          <a:prstGeom prst="rect">
            <a:avLst/>
          </a:prstGeom>
        </p:spPr>
      </p:pic>
      <p:pic>
        <p:nvPicPr>
          <p:cNvPr id="4" name="Picture 3"/>
          <p:cNvPicPr>
            <a:picLocks noChangeAspect="1"/>
          </p:cNvPicPr>
          <p:nvPr/>
        </p:nvPicPr>
        <p:blipFill>
          <a:blip r:embed="rId4"/>
          <a:stretch>
            <a:fillRect/>
          </a:stretch>
        </p:blipFill>
        <p:spPr>
          <a:xfrm>
            <a:off x="400105" y="0"/>
            <a:ext cx="438095" cy="561905"/>
          </a:xfrm>
          <a:prstGeom prst="rect">
            <a:avLst/>
          </a:prstGeom>
        </p:spPr>
      </p:pic>
      <p:pic>
        <p:nvPicPr>
          <p:cNvPr id="5" name="Picture 4"/>
          <p:cNvPicPr>
            <a:picLocks noChangeAspect="1"/>
          </p:cNvPicPr>
          <p:nvPr/>
        </p:nvPicPr>
        <p:blipFill>
          <a:blip r:embed="rId4"/>
          <a:stretch>
            <a:fillRect/>
          </a:stretch>
        </p:blipFill>
        <p:spPr>
          <a:xfrm>
            <a:off x="11353800" y="-3956"/>
            <a:ext cx="438095" cy="561905"/>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42279" y="5715505"/>
            <a:ext cx="2170101" cy="935283"/>
          </a:xfrm>
          <a:prstGeom prst="rect">
            <a:avLst/>
          </a:prstGeom>
          <a:ln>
            <a:noFill/>
          </a:ln>
        </p:spPr>
      </p:pic>
      <p:sp>
        <p:nvSpPr>
          <p:cNvPr id="14" name="TextBox 13"/>
          <p:cNvSpPr txBox="1"/>
          <p:nvPr/>
        </p:nvSpPr>
        <p:spPr>
          <a:xfrm>
            <a:off x="657798" y="457947"/>
            <a:ext cx="10963175" cy="7232749"/>
          </a:xfrm>
          <a:prstGeom prst="rect">
            <a:avLst/>
          </a:prstGeom>
          <a:noFill/>
        </p:spPr>
        <p:txBody>
          <a:bodyPr wrap="square" rtlCol="0">
            <a:spAutoFit/>
          </a:bodyPr>
          <a:lstStyle/>
          <a:p>
            <a:pPr algn="ctr"/>
            <a:r>
              <a:rPr lang="en-US" sz="4000" dirty="0"/>
              <a:t>Biggest Changes</a:t>
            </a:r>
            <a:r>
              <a:rPr lang="en-US" sz="4000" dirty="0" smtClean="0"/>
              <a:t>:</a:t>
            </a:r>
          </a:p>
          <a:p>
            <a:pPr algn="ctr"/>
            <a:endParaRPr lang="en-US" sz="4000" dirty="0"/>
          </a:p>
          <a:p>
            <a:pPr marL="342900" indent="-342900">
              <a:buFont typeface="Arial"/>
              <a:buChar char="•"/>
            </a:pPr>
            <a:r>
              <a:rPr lang="en-US" sz="2400" dirty="0"/>
              <a:t>For biometric clock, no longer last SS#’s, now numbers in Employee A#, without the letter A and without the leading zero’s, just numbers</a:t>
            </a:r>
          </a:p>
          <a:p>
            <a:pPr marL="342900" indent="-342900">
              <a:buFont typeface="Arial"/>
              <a:buChar char="•"/>
            </a:pPr>
            <a:r>
              <a:rPr lang="en-US" sz="2400" dirty="0"/>
              <a:t>Biometric clock will accept 2 fingerprints.  No need to use both, just one.</a:t>
            </a:r>
          </a:p>
          <a:p>
            <a:pPr marL="342900" indent="-342900">
              <a:buFont typeface="Arial"/>
              <a:buChar char="•"/>
            </a:pPr>
            <a:r>
              <a:rPr lang="en-US" sz="2400" dirty="0"/>
              <a:t>For logging into Web access using computer, use same credentials as computer login.  Linked to one user one password.</a:t>
            </a:r>
          </a:p>
          <a:p>
            <a:pPr marL="342900" indent="-342900">
              <a:buFont typeface="Arial"/>
              <a:buChar char="•"/>
            </a:pPr>
            <a:r>
              <a:rPr lang="en-US" sz="2400" dirty="0"/>
              <a:t>All punches are immediately posted in system.  </a:t>
            </a:r>
          </a:p>
          <a:p>
            <a:pPr marL="342900" indent="-342900">
              <a:buFont typeface="Arial"/>
              <a:buChar char="•"/>
            </a:pPr>
            <a:r>
              <a:rPr lang="en-US" sz="2400" dirty="0"/>
              <a:t>Select proper action such as IN and OUT, not just enter as with </a:t>
            </a:r>
            <a:r>
              <a:rPr lang="en-US" sz="2400" dirty="0" err="1"/>
              <a:t>TimeForce</a:t>
            </a:r>
            <a:r>
              <a:rPr lang="en-US" sz="2400" dirty="0"/>
              <a:t>.</a:t>
            </a:r>
          </a:p>
          <a:p>
            <a:pPr marL="342900" indent="-342900">
              <a:buFont typeface="Arial"/>
              <a:buChar char="•"/>
            </a:pPr>
            <a:r>
              <a:rPr lang="en-US" sz="2400" dirty="0" smtClean="0"/>
              <a:t>The </a:t>
            </a:r>
            <a:r>
              <a:rPr lang="en-US" sz="2400" dirty="0"/>
              <a:t>new clocks allow employees to </a:t>
            </a:r>
            <a:r>
              <a:rPr lang="en-US" sz="2400" dirty="0" smtClean="0"/>
              <a:t>read </a:t>
            </a:r>
            <a:r>
              <a:rPr lang="en-US" sz="2400" dirty="0"/>
              <a:t>messages from supervisors, and review and verify hours.</a:t>
            </a:r>
          </a:p>
          <a:p>
            <a:pPr lvl="2"/>
            <a:endParaRPr lang="en-US" sz="2400" dirty="0"/>
          </a:p>
          <a:p>
            <a:pPr lvl="2"/>
            <a:endParaRPr lang="en-US" sz="2400" dirty="0"/>
          </a:p>
          <a:p>
            <a:pPr lvl="1"/>
            <a:endParaRPr lang="en-US" sz="2400" dirty="0"/>
          </a:p>
          <a:p>
            <a:endParaRPr lang="en-US" sz="2400" dirty="0"/>
          </a:p>
          <a:p>
            <a:endParaRPr lang="en-US" sz="2400" dirty="0"/>
          </a:p>
          <a:p>
            <a:endParaRPr lang="en-US" sz="2400" dirty="0"/>
          </a:p>
          <a:p>
            <a:endParaRPr lang="en-US" sz="2400" dirty="0"/>
          </a:p>
        </p:txBody>
      </p:sp>
    </p:spTree>
    <p:extLst>
      <p:ext uri="{BB962C8B-B14F-4D97-AF65-F5344CB8AC3E}">
        <p14:creationId xmlns:p14="http://schemas.microsoft.com/office/powerpoint/2010/main" val="68635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ircle(in)">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Clock in and Out using Computer (</a:t>
            </a:r>
            <a:r>
              <a:rPr lang="en-US" sz="4400" u="sng" dirty="0" err="1" smtClean="0">
                <a:effectLst>
                  <a:outerShdw blurRad="38100" dist="38100" dir="2700000" algn="tl">
                    <a:srgbClr val="000000">
                      <a:alpha val="43137"/>
                    </a:srgbClr>
                  </a:outerShdw>
                </a:effectLst>
              </a:rPr>
              <a:t>webclock</a:t>
            </a:r>
            <a:r>
              <a:rPr lang="en-US" sz="4400" u="sng" dirty="0" smtClean="0">
                <a:effectLst>
                  <a:outerShdw blurRad="38100" dist="38100" dir="2700000" algn="tl">
                    <a:srgbClr val="000000">
                      <a:alpha val="43137"/>
                    </a:srgbClr>
                  </a:outerShdw>
                </a:effectLst>
              </a:rPr>
              <a:t>)</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7273640" y="2524887"/>
            <a:ext cx="4518255" cy="2160333"/>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Go to </a:t>
            </a:r>
            <a:r>
              <a:rPr lang="en-US" sz="2000" dirty="0" err="1" smtClean="0">
                <a:latin typeface="Ebrima" panose="02000000000000000000" pitchFamily="2" charset="0"/>
                <a:ea typeface="Ebrima" panose="02000000000000000000" pitchFamily="2" charset="0"/>
                <a:cs typeface="Ebrima" panose="02000000000000000000" pitchFamily="2" charset="0"/>
              </a:rPr>
              <a:t>TimeClock</a:t>
            </a:r>
            <a:r>
              <a:rPr lang="en-US" sz="2000" dirty="0" smtClean="0">
                <a:latin typeface="Ebrima" panose="02000000000000000000" pitchFamily="2" charset="0"/>
                <a:ea typeface="Ebrima" panose="02000000000000000000" pitchFamily="2" charset="0"/>
                <a:cs typeface="Ebrima" panose="02000000000000000000" pitchFamily="2" charset="0"/>
              </a:rPr>
              <a:t> link.  Login using your computer credentials.  Click CLOCK IN or CLOCK OUT. </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6"/>
          <a:stretch>
            <a:fillRect/>
          </a:stretch>
        </p:blipFill>
        <p:spPr>
          <a:xfrm>
            <a:off x="157058" y="1444598"/>
            <a:ext cx="7044247" cy="4320913"/>
          </a:xfrm>
          <a:prstGeom prst="rect">
            <a:avLst/>
          </a:prstGeom>
        </p:spPr>
      </p:pic>
      <p:pic>
        <p:nvPicPr>
          <p:cNvPr id="8" name="Picture 7"/>
          <p:cNvPicPr>
            <a:picLocks noChangeAspect="1"/>
          </p:cNvPicPr>
          <p:nvPr/>
        </p:nvPicPr>
        <p:blipFill>
          <a:blip r:embed="rId7"/>
          <a:stretch>
            <a:fillRect/>
          </a:stretch>
        </p:blipFill>
        <p:spPr>
          <a:xfrm>
            <a:off x="7950768" y="4157963"/>
            <a:ext cx="1276350" cy="428625"/>
          </a:xfrm>
          <a:prstGeom prst="rect">
            <a:avLst/>
          </a:prstGeom>
        </p:spPr>
      </p:pic>
      <p:pic>
        <p:nvPicPr>
          <p:cNvPr id="9" name="Picture 8"/>
          <p:cNvPicPr>
            <a:picLocks noChangeAspect="1"/>
          </p:cNvPicPr>
          <p:nvPr/>
        </p:nvPicPr>
        <p:blipFill>
          <a:blip r:embed="rId8"/>
          <a:stretch>
            <a:fillRect/>
          </a:stretch>
        </p:blipFill>
        <p:spPr>
          <a:xfrm>
            <a:off x="9621793" y="4157964"/>
            <a:ext cx="1339723" cy="455506"/>
          </a:xfrm>
          <a:prstGeom prst="rect">
            <a:avLst/>
          </a:prstGeom>
        </p:spPr>
      </p:pic>
      <p:sp>
        <p:nvSpPr>
          <p:cNvPr id="11" name="Rectangle 10"/>
          <p:cNvSpPr/>
          <p:nvPr/>
        </p:nvSpPr>
        <p:spPr>
          <a:xfrm>
            <a:off x="400104" y="5842116"/>
            <a:ext cx="8324795" cy="369332"/>
          </a:xfrm>
          <a:prstGeom prst="rect">
            <a:avLst/>
          </a:prstGeom>
        </p:spPr>
        <p:txBody>
          <a:bodyPr wrap="square">
            <a:spAutoFit/>
          </a:bodyPr>
          <a:lstStyle/>
          <a:p>
            <a:r>
              <a:rPr lang="en-US" dirty="0">
                <a:hlinkClick r:id="rId9"/>
              </a:rPr>
              <a:t>https://tcptest1.southtexascollege.edu/app/webclock/#/EmployeeLogOn/%20/1</a:t>
            </a:r>
            <a:r>
              <a:rPr lang="en-US" dirty="0"/>
              <a:t> </a:t>
            </a:r>
          </a:p>
        </p:txBody>
      </p:sp>
    </p:spTree>
    <p:extLst>
      <p:ext uri="{BB962C8B-B14F-4D97-AF65-F5344CB8AC3E}">
        <p14:creationId xmlns:p14="http://schemas.microsoft.com/office/powerpoint/2010/main" val="192112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Clock in and Out using Computer</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7611520" y="1709203"/>
            <a:ext cx="3095324"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Enter your Password.  Same password as computer credentials.  Click Log On.</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a:picLocks noChangeAspect="1"/>
          </p:cNvPicPr>
          <p:nvPr/>
        </p:nvPicPr>
        <p:blipFill>
          <a:blip r:embed="rId6"/>
          <a:stretch>
            <a:fillRect/>
          </a:stretch>
        </p:blipFill>
        <p:spPr>
          <a:xfrm>
            <a:off x="475490" y="2269929"/>
            <a:ext cx="6048375" cy="2362200"/>
          </a:xfrm>
          <a:prstGeom prst="rect">
            <a:avLst/>
          </a:prstGeom>
        </p:spPr>
      </p:pic>
    </p:spTree>
    <p:extLst>
      <p:ext uri="{BB962C8B-B14F-4D97-AF65-F5344CB8AC3E}">
        <p14:creationId xmlns:p14="http://schemas.microsoft.com/office/powerpoint/2010/main" val="3371699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Clock in and Out using Computer</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7273640" y="2524887"/>
            <a:ext cx="4518255" cy="2160333"/>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Go to </a:t>
            </a:r>
            <a:r>
              <a:rPr lang="en-US" sz="2000" dirty="0" err="1" smtClean="0">
                <a:latin typeface="Ebrima" panose="02000000000000000000" pitchFamily="2" charset="0"/>
                <a:ea typeface="Ebrima" panose="02000000000000000000" pitchFamily="2" charset="0"/>
                <a:cs typeface="Ebrima" panose="02000000000000000000" pitchFamily="2" charset="0"/>
              </a:rPr>
              <a:t>TimeClock</a:t>
            </a:r>
            <a:r>
              <a:rPr lang="en-US" sz="2000" dirty="0" smtClean="0">
                <a:latin typeface="Ebrima" panose="02000000000000000000" pitchFamily="2" charset="0"/>
                <a:ea typeface="Ebrima" panose="02000000000000000000" pitchFamily="2" charset="0"/>
                <a:cs typeface="Ebrima" panose="02000000000000000000" pitchFamily="2" charset="0"/>
              </a:rPr>
              <a:t> link.  Login using your computer credentials.  Click CLOCK IN or CLOCK OUT. </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6"/>
          <a:stretch>
            <a:fillRect/>
          </a:stretch>
        </p:blipFill>
        <p:spPr>
          <a:xfrm>
            <a:off x="157058" y="1444598"/>
            <a:ext cx="7044247" cy="4320913"/>
          </a:xfrm>
          <a:prstGeom prst="rect">
            <a:avLst/>
          </a:prstGeom>
        </p:spPr>
      </p:pic>
      <p:pic>
        <p:nvPicPr>
          <p:cNvPr id="8" name="Picture 7"/>
          <p:cNvPicPr>
            <a:picLocks noChangeAspect="1"/>
          </p:cNvPicPr>
          <p:nvPr/>
        </p:nvPicPr>
        <p:blipFill>
          <a:blip r:embed="rId7"/>
          <a:stretch>
            <a:fillRect/>
          </a:stretch>
        </p:blipFill>
        <p:spPr>
          <a:xfrm>
            <a:off x="7950768" y="4157963"/>
            <a:ext cx="1276350" cy="428625"/>
          </a:xfrm>
          <a:prstGeom prst="rect">
            <a:avLst/>
          </a:prstGeom>
        </p:spPr>
      </p:pic>
      <p:pic>
        <p:nvPicPr>
          <p:cNvPr id="9" name="Picture 8"/>
          <p:cNvPicPr>
            <a:picLocks noChangeAspect="1"/>
          </p:cNvPicPr>
          <p:nvPr/>
        </p:nvPicPr>
        <p:blipFill>
          <a:blip r:embed="rId8"/>
          <a:stretch>
            <a:fillRect/>
          </a:stretch>
        </p:blipFill>
        <p:spPr>
          <a:xfrm>
            <a:off x="9621793" y="4157964"/>
            <a:ext cx="1339723" cy="455506"/>
          </a:xfrm>
          <a:prstGeom prst="rect">
            <a:avLst/>
          </a:prstGeom>
        </p:spPr>
      </p:pic>
    </p:spTree>
    <p:extLst>
      <p:ext uri="{BB962C8B-B14F-4D97-AF65-F5344CB8AC3E}">
        <p14:creationId xmlns:p14="http://schemas.microsoft.com/office/powerpoint/2010/main" val="682724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Clock in and Out using Computer</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6545178" y="1850062"/>
            <a:ext cx="5168767"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This is confirming that you are clocking </a:t>
            </a:r>
            <a:r>
              <a:rPr lang="en-US" sz="2000" dirty="0">
                <a:latin typeface="Ebrima" panose="02000000000000000000" pitchFamily="2" charset="0"/>
                <a:ea typeface="Ebrima" panose="02000000000000000000" pitchFamily="2" charset="0"/>
                <a:cs typeface="Ebrima" panose="02000000000000000000" pitchFamily="2" charset="0"/>
              </a:rPr>
              <a:t>i</a:t>
            </a:r>
            <a:r>
              <a:rPr lang="en-US" sz="2000" dirty="0" smtClean="0">
                <a:latin typeface="Ebrima" panose="02000000000000000000" pitchFamily="2" charset="0"/>
                <a:ea typeface="Ebrima" panose="02000000000000000000" pitchFamily="2" charset="0"/>
                <a:cs typeface="Ebrima" panose="02000000000000000000" pitchFamily="2" charset="0"/>
              </a:rPr>
              <a:t>n.  Click on Continue.</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6"/>
          <a:stretch>
            <a:fillRect/>
          </a:stretch>
        </p:blipFill>
        <p:spPr>
          <a:xfrm>
            <a:off x="619152" y="1713851"/>
            <a:ext cx="5574246" cy="4010075"/>
          </a:xfrm>
          <a:prstGeom prst="rect">
            <a:avLst/>
          </a:prstGeom>
        </p:spPr>
      </p:pic>
    </p:spTree>
    <p:extLst>
      <p:ext uri="{BB962C8B-B14F-4D97-AF65-F5344CB8AC3E}">
        <p14:creationId xmlns:p14="http://schemas.microsoft.com/office/powerpoint/2010/main" val="1160962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Clock in and Out using Computer</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6312109" y="1755458"/>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You will see the message indicating that the clock operation was successful.  </a:t>
            </a:r>
          </a:p>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Click on Ok. </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a:picLocks noChangeAspect="1"/>
          </p:cNvPicPr>
          <p:nvPr/>
        </p:nvPicPr>
        <p:blipFill>
          <a:blip r:embed="rId6"/>
          <a:stretch>
            <a:fillRect/>
          </a:stretch>
        </p:blipFill>
        <p:spPr>
          <a:xfrm>
            <a:off x="1560084" y="2611307"/>
            <a:ext cx="3463144" cy="2215164"/>
          </a:xfrm>
          <a:prstGeom prst="rect">
            <a:avLst/>
          </a:prstGeom>
        </p:spPr>
      </p:pic>
    </p:spTree>
    <p:extLst>
      <p:ext uri="{BB962C8B-B14F-4D97-AF65-F5344CB8AC3E}">
        <p14:creationId xmlns:p14="http://schemas.microsoft.com/office/powerpoint/2010/main" val="3537654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557949"/>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Correcting/Missing punches using Computer</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6920565" y="1736229"/>
            <a:ext cx="4308107"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If you get this message, this means you missed a punch and you cannot perform any other actions until it is corrected.</a:t>
            </a:r>
          </a:p>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Click Continue.</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6"/>
          <a:stretch>
            <a:fillRect/>
          </a:stretch>
        </p:blipFill>
        <p:spPr>
          <a:xfrm>
            <a:off x="471638" y="1450015"/>
            <a:ext cx="6303995" cy="4310080"/>
          </a:xfrm>
          <a:prstGeom prst="rect">
            <a:avLst/>
          </a:prstGeom>
        </p:spPr>
      </p:pic>
    </p:spTree>
    <p:extLst>
      <p:ext uri="{BB962C8B-B14F-4D97-AF65-F5344CB8AC3E}">
        <p14:creationId xmlns:p14="http://schemas.microsoft.com/office/powerpoint/2010/main" val="1067078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Correcting/Missing punches using Computer</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6648993" y="1813209"/>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The screen is asking if you want to enter missed out punch manually.  </a:t>
            </a:r>
          </a:p>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Click Continue.</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11" name="Picture 10"/>
          <p:cNvPicPr>
            <a:picLocks noChangeAspect="1"/>
          </p:cNvPicPr>
          <p:nvPr/>
        </p:nvPicPr>
        <p:blipFill>
          <a:blip r:embed="rId6"/>
          <a:stretch>
            <a:fillRect/>
          </a:stretch>
        </p:blipFill>
        <p:spPr>
          <a:xfrm>
            <a:off x="619152" y="1617955"/>
            <a:ext cx="5834345" cy="4281087"/>
          </a:xfrm>
          <a:prstGeom prst="rect">
            <a:avLst/>
          </a:prstGeom>
        </p:spPr>
      </p:pic>
    </p:spTree>
    <p:extLst>
      <p:ext uri="{BB962C8B-B14F-4D97-AF65-F5344CB8AC3E}">
        <p14:creationId xmlns:p14="http://schemas.microsoft.com/office/powerpoint/2010/main" val="1608066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Correcting/Missing punches using Computer</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6523865" y="2425566"/>
            <a:ext cx="4829935" cy="2441901"/>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Verify or enter date and time of missed punch.  Enter a Note, this is required.</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a:picLocks noChangeAspect="1"/>
          </p:cNvPicPr>
          <p:nvPr/>
        </p:nvPicPr>
        <p:blipFill>
          <a:blip r:embed="rId6"/>
          <a:stretch>
            <a:fillRect/>
          </a:stretch>
        </p:blipFill>
        <p:spPr>
          <a:xfrm>
            <a:off x="619152" y="1428474"/>
            <a:ext cx="5650506" cy="4199114"/>
          </a:xfrm>
          <a:prstGeom prst="rect">
            <a:avLst/>
          </a:prstGeom>
        </p:spPr>
      </p:pic>
    </p:spTree>
    <p:extLst>
      <p:ext uri="{BB962C8B-B14F-4D97-AF65-F5344CB8AC3E}">
        <p14:creationId xmlns:p14="http://schemas.microsoft.com/office/powerpoint/2010/main" val="700259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Correcting/Missing punches using Computer</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Summary screen.</a:t>
            </a:r>
          </a:p>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Verify date, time, and action.</a:t>
            </a:r>
          </a:p>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If correct, click Continue.</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a:picLocks noChangeAspect="1"/>
          </p:cNvPicPr>
          <p:nvPr/>
        </p:nvPicPr>
        <p:blipFill>
          <a:blip r:embed="rId6"/>
          <a:stretch>
            <a:fillRect/>
          </a:stretch>
        </p:blipFill>
        <p:spPr>
          <a:xfrm>
            <a:off x="838200" y="1734803"/>
            <a:ext cx="5693544" cy="4122274"/>
          </a:xfrm>
          <a:prstGeom prst="rect">
            <a:avLst/>
          </a:prstGeom>
        </p:spPr>
      </p:pic>
    </p:spTree>
    <p:extLst>
      <p:ext uri="{BB962C8B-B14F-4D97-AF65-F5344CB8AC3E}">
        <p14:creationId xmlns:p14="http://schemas.microsoft.com/office/powerpoint/2010/main" val="1130342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Correcting/Missing punches using Computer</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You should get Clock operation successful message which means you were able to both correct the missing out punch and clock yourself in with this operation.</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6"/>
          <a:stretch>
            <a:fillRect/>
          </a:stretch>
        </p:blipFill>
        <p:spPr>
          <a:xfrm>
            <a:off x="1589011" y="2550916"/>
            <a:ext cx="3171072" cy="1867080"/>
          </a:xfrm>
          <a:prstGeom prst="rect">
            <a:avLst/>
          </a:prstGeom>
        </p:spPr>
      </p:pic>
    </p:spTree>
    <p:extLst>
      <p:ext uri="{BB962C8B-B14F-4D97-AF65-F5344CB8AC3E}">
        <p14:creationId xmlns:p14="http://schemas.microsoft.com/office/powerpoint/2010/main" val="1839972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761198" y="663019"/>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Contents</a:t>
            </a:r>
            <a:endParaRPr lang="en-US" sz="4400" u="sng" dirty="0">
              <a:effectLst>
                <a:outerShdw blurRad="38100" dist="38100" dir="2700000" algn="tl">
                  <a:srgbClr val="000000">
                    <a:alpha val="43137"/>
                  </a:srgbClr>
                </a:outerShdw>
              </a:effectLst>
            </a:endParaRPr>
          </a:p>
        </p:txBody>
      </p:sp>
      <p:sp>
        <p:nvSpPr>
          <p:cNvPr id="8" name="TextBox 7"/>
          <p:cNvSpPr txBox="1"/>
          <p:nvPr/>
        </p:nvSpPr>
        <p:spPr>
          <a:xfrm>
            <a:off x="761198" y="1907063"/>
            <a:ext cx="10515600" cy="2677656"/>
          </a:xfrm>
          <a:prstGeom prst="rect">
            <a:avLst/>
          </a:prstGeom>
          <a:noFill/>
        </p:spPr>
        <p:txBody>
          <a:bodyPr wrap="square" rtlCol="0">
            <a:spAutoFit/>
          </a:bodyPr>
          <a:lstStyle/>
          <a:p>
            <a:pPr marL="457200" indent="-457200">
              <a:buFont typeface="+mj-lt"/>
              <a:buAutoNum type="arabicPeriod"/>
            </a:pPr>
            <a:r>
              <a:rPr lang="en-US" sz="2400" dirty="0" smtClean="0"/>
              <a:t>Clocking in and out operations – using the </a:t>
            </a:r>
            <a:r>
              <a:rPr lang="en-US" sz="2400" dirty="0" err="1" smtClean="0"/>
              <a:t>Timeclock</a:t>
            </a:r>
            <a:endParaRPr lang="en-US" sz="2400" dirty="0" smtClean="0"/>
          </a:p>
          <a:p>
            <a:pPr marL="457200" indent="-457200">
              <a:buFont typeface="+mj-lt"/>
              <a:buAutoNum type="arabicPeriod"/>
            </a:pPr>
            <a:r>
              <a:rPr lang="en-US" sz="2400" dirty="0" smtClean="0"/>
              <a:t>Missed punches – using the </a:t>
            </a:r>
            <a:r>
              <a:rPr lang="en-US" sz="2400" dirty="0" err="1" smtClean="0"/>
              <a:t>Timeclock</a:t>
            </a:r>
            <a:endParaRPr lang="en-US" sz="2400" dirty="0" smtClean="0"/>
          </a:p>
          <a:p>
            <a:pPr marL="457200" indent="-457200">
              <a:buFont typeface="+mj-lt"/>
              <a:buAutoNum type="arabicPeriod"/>
            </a:pPr>
            <a:r>
              <a:rPr lang="en-US" sz="2400" dirty="0" smtClean="0"/>
              <a:t>Messages – using the </a:t>
            </a:r>
            <a:r>
              <a:rPr lang="en-US" sz="2400" dirty="0" err="1" smtClean="0"/>
              <a:t>Timeclock</a:t>
            </a:r>
            <a:endParaRPr lang="en-US" sz="2400" dirty="0" smtClean="0"/>
          </a:p>
          <a:p>
            <a:pPr marL="457200" indent="-457200">
              <a:buFont typeface="+mj-lt"/>
              <a:buAutoNum type="arabicPeriod"/>
            </a:pPr>
            <a:r>
              <a:rPr lang="en-US" sz="2400" dirty="0" smtClean="0"/>
              <a:t>Approving Time – using the </a:t>
            </a:r>
            <a:r>
              <a:rPr lang="en-US" sz="2400" dirty="0" err="1" smtClean="0"/>
              <a:t>Timeclock</a:t>
            </a:r>
            <a:endParaRPr lang="en-US" sz="2400" dirty="0" smtClean="0"/>
          </a:p>
          <a:p>
            <a:pPr marL="457200" indent="-457200">
              <a:buFont typeface="+mj-lt"/>
              <a:buAutoNum type="arabicPeriod"/>
            </a:pPr>
            <a:r>
              <a:rPr lang="en-US" sz="2400" dirty="0" smtClean="0"/>
              <a:t>Clocking in and out operations – using the computer (</a:t>
            </a:r>
            <a:r>
              <a:rPr lang="en-US" sz="2400" dirty="0" err="1" smtClean="0"/>
              <a:t>webclock</a:t>
            </a:r>
            <a:r>
              <a:rPr lang="en-US" sz="2400" dirty="0" smtClean="0"/>
              <a:t>)</a:t>
            </a:r>
          </a:p>
          <a:p>
            <a:pPr marL="457200" indent="-457200">
              <a:buFont typeface="+mj-lt"/>
              <a:buAutoNum type="arabicPeriod"/>
            </a:pPr>
            <a:r>
              <a:rPr lang="en-US" sz="2400" dirty="0" smtClean="0"/>
              <a:t>Missed punches – using the computer (</a:t>
            </a:r>
            <a:r>
              <a:rPr lang="en-US" sz="2400" dirty="0" err="1" smtClean="0"/>
              <a:t>webclock</a:t>
            </a:r>
            <a:r>
              <a:rPr lang="en-US" sz="2400" dirty="0" smtClean="0"/>
              <a:t>)</a:t>
            </a:r>
          </a:p>
          <a:p>
            <a:pPr marL="457200" indent="-457200">
              <a:buFont typeface="+mj-lt"/>
              <a:buAutoNum type="arabicPeriod"/>
            </a:pPr>
            <a:r>
              <a:rPr lang="en-US" sz="2400" dirty="0" smtClean="0"/>
              <a:t>Best Practices</a:t>
            </a:r>
          </a:p>
        </p:txBody>
      </p:sp>
    </p:spTree>
    <p:extLst>
      <p:ext uri="{BB962C8B-B14F-4D97-AF65-F5344CB8AC3E}">
        <p14:creationId xmlns:p14="http://schemas.microsoft.com/office/powerpoint/2010/main" val="361387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1446550"/>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Approving Time Using Computer – Employee Certification</a:t>
            </a:r>
          </a:p>
        </p:txBody>
      </p:sp>
      <p:sp>
        <p:nvSpPr>
          <p:cNvPr id="9" name="Text Box 2"/>
          <p:cNvSpPr txBox="1">
            <a:spLocks noChangeArrowheads="1"/>
          </p:cNvSpPr>
          <p:nvPr/>
        </p:nvSpPr>
        <p:spPr bwMode="auto">
          <a:xfrm>
            <a:off x="7883090" y="1913767"/>
            <a:ext cx="3689757" cy="3783874"/>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10" name="Picture 9"/>
          <p:cNvPicPr>
            <a:picLocks noChangeAspect="1"/>
          </p:cNvPicPr>
          <p:nvPr/>
        </p:nvPicPr>
        <p:blipFill>
          <a:blip r:embed="rId6"/>
          <a:stretch>
            <a:fillRect/>
          </a:stretch>
        </p:blipFill>
        <p:spPr>
          <a:xfrm>
            <a:off x="718604" y="2187130"/>
            <a:ext cx="6838125" cy="3424380"/>
          </a:xfrm>
          <a:prstGeom prst="rect">
            <a:avLst/>
          </a:prstGeom>
        </p:spPr>
      </p:pic>
      <p:sp>
        <p:nvSpPr>
          <p:cNvPr id="11" name="Text Box 2"/>
          <p:cNvSpPr txBox="1">
            <a:spLocks noChangeArrowheads="1"/>
          </p:cNvSpPr>
          <p:nvPr/>
        </p:nvSpPr>
        <p:spPr bwMode="auto">
          <a:xfrm>
            <a:off x="8002208" y="2403908"/>
            <a:ext cx="3689757" cy="2177530"/>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
        <p:nvSpPr>
          <p:cNvPr id="12" name="TextBox 11"/>
          <p:cNvSpPr txBox="1"/>
          <p:nvPr/>
        </p:nvSpPr>
        <p:spPr>
          <a:xfrm>
            <a:off x="7870003" y="2250632"/>
            <a:ext cx="3808875" cy="2031325"/>
          </a:xfrm>
          <a:prstGeom prst="rect">
            <a:avLst/>
          </a:prstGeom>
          <a:noFill/>
        </p:spPr>
        <p:txBody>
          <a:bodyPr wrap="square" rtlCol="0">
            <a:spAutoFit/>
          </a:bodyPr>
          <a:lstStyle/>
          <a:p>
            <a:pPr algn="ctr"/>
            <a:r>
              <a:rPr lang="en-US" dirty="0"/>
              <a:t>Every time you approve your hours, you will receive this notice.  It is the same certification as in our previous timekeeping system.</a:t>
            </a:r>
          </a:p>
          <a:p>
            <a:pPr algn="ctr"/>
            <a:endParaRPr lang="en-US" dirty="0"/>
          </a:p>
          <a:p>
            <a:pPr algn="ctr"/>
            <a:r>
              <a:rPr lang="en-US" dirty="0"/>
              <a:t>If you agree to this statement, click on Yes.</a:t>
            </a:r>
          </a:p>
        </p:txBody>
      </p:sp>
    </p:spTree>
    <p:extLst>
      <p:ext uri="{BB962C8B-B14F-4D97-AF65-F5344CB8AC3E}">
        <p14:creationId xmlns:p14="http://schemas.microsoft.com/office/powerpoint/2010/main" val="2594161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Correct/Revise Punch</a:t>
            </a:r>
            <a:endParaRPr lang="en-US" sz="4400" u="sng" dirty="0">
              <a:effectLst>
                <a:outerShdw blurRad="38100" dist="38100" dir="2700000" algn="tl">
                  <a:srgbClr val="000000">
                    <a:alpha val="43137"/>
                  </a:srgbClr>
                </a:outerShdw>
              </a:effectLst>
            </a:endParaRPr>
          </a:p>
        </p:txBody>
      </p:sp>
      <p:sp>
        <p:nvSpPr>
          <p:cNvPr id="9" name="Text Box 2"/>
          <p:cNvSpPr txBox="1">
            <a:spLocks noChangeArrowheads="1"/>
          </p:cNvSpPr>
          <p:nvPr/>
        </p:nvSpPr>
        <p:spPr bwMode="auto">
          <a:xfrm>
            <a:off x="6313008" y="2560236"/>
            <a:ext cx="5478888" cy="3783874"/>
          </a:xfrm>
          <a:prstGeom prst="rect">
            <a:avLst/>
          </a:prstGeom>
          <a:noFill/>
          <a:ln w="9525">
            <a:noFill/>
            <a:miter lim="800000"/>
            <a:headEnd/>
            <a:tailEnd/>
          </a:ln>
        </p:spPr>
        <p:txBody>
          <a:bodyPr rot="0" vert="horz" wrap="square" lIns="91440" tIns="45720" rIns="91440" bIns="45720" anchor="ctr" anchorCtr="0">
            <a:noAutofit/>
          </a:bodyPr>
          <a:lstStyle/>
          <a:p>
            <a:pPr marL="342900" indent="-342900" algn="ctr">
              <a:lnSpc>
                <a:spcPct val="107000"/>
              </a:lnSpc>
              <a:spcAft>
                <a:spcPts val="800"/>
              </a:spcAft>
              <a:buFont typeface="Arial" panose="020B0604020202020204" pitchFamily="34" charset="0"/>
              <a:buChar char="•"/>
            </a:pPr>
            <a:r>
              <a:rPr lang="en-US" sz="2000" dirty="0" smtClean="0">
                <a:latin typeface="Ebrima" panose="02000000000000000000" pitchFamily="2" charset="0"/>
                <a:ea typeface="Ebrima" panose="02000000000000000000" pitchFamily="2" charset="0"/>
                <a:cs typeface="Ebrima" panose="02000000000000000000" pitchFamily="2" charset="0"/>
              </a:rPr>
              <a:t>If an employee forgot to punch in at 7:30 am, but remembered and punched in at 8:00 am, an adjustment needs to be made by the supervisor to reflect the correct time.</a:t>
            </a:r>
          </a:p>
          <a:p>
            <a:pPr marL="342900" indent="-342900" algn="ctr">
              <a:lnSpc>
                <a:spcPct val="107000"/>
              </a:lnSpc>
              <a:spcAft>
                <a:spcPts val="800"/>
              </a:spcAft>
              <a:buFont typeface="Arial" panose="020B0604020202020204" pitchFamily="34" charset="0"/>
              <a:buChar char="•"/>
            </a:pPr>
            <a:r>
              <a:rPr lang="en-US" sz="2000" dirty="0" smtClean="0">
                <a:latin typeface="Ebrima" panose="02000000000000000000" pitchFamily="2" charset="0"/>
                <a:ea typeface="Ebrima" panose="02000000000000000000" pitchFamily="2" charset="0"/>
                <a:cs typeface="Ebrima" panose="02000000000000000000" pitchFamily="2" charset="0"/>
              </a:rPr>
              <a:t>The employee will complete the Time Adjustment Request Form and turn in to supervisor for review, approval, and posting.</a:t>
            </a:r>
          </a:p>
          <a:p>
            <a:pPr marL="342900" indent="-342900" algn="ctr">
              <a:lnSpc>
                <a:spcPct val="107000"/>
              </a:lnSpc>
              <a:spcAft>
                <a:spcPts val="800"/>
              </a:spcAft>
              <a:buFont typeface="Arial" panose="020B0604020202020204" pitchFamily="34" charset="0"/>
              <a:buChar char="•"/>
            </a:pPr>
            <a:r>
              <a:rPr lang="en-US" sz="2000" dirty="0" smtClean="0">
                <a:latin typeface="Ebrima" panose="02000000000000000000" pitchFamily="2" charset="0"/>
                <a:ea typeface="Ebrima" panose="02000000000000000000" pitchFamily="2" charset="0"/>
                <a:cs typeface="Ebrima" panose="02000000000000000000" pitchFamily="2" charset="0"/>
              </a:rPr>
              <a:t>Keep in mind, this is should be atypical and very limited in occurrence.</a:t>
            </a: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11" name="Picture 10"/>
          <p:cNvPicPr>
            <a:picLocks noChangeAspect="1"/>
          </p:cNvPicPr>
          <p:nvPr/>
        </p:nvPicPr>
        <p:blipFill>
          <a:blip r:embed="rId6"/>
          <a:stretch>
            <a:fillRect/>
          </a:stretch>
        </p:blipFill>
        <p:spPr>
          <a:xfrm>
            <a:off x="989980" y="1786660"/>
            <a:ext cx="5323027" cy="3775940"/>
          </a:xfrm>
          <a:prstGeom prst="rect">
            <a:avLst/>
          </a:prstGeom>
        </p:spPr>
      </p:pic>
    </p:spTree>
    <p:extLst>
      <p:ext uri="{BB962C8B-B14F-4D97-AF65-F5344CB8AC3E}">
        <p14:creationId xmlns:p14="http://schemas.microsoft.com/office/powerpoint/2010/main" val="581865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Verifying Timecard using Computer</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8452623" y="1765998"/>
            <a:ext cx="3189249"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After a completed pay period (1-15) or (16-31), go </a:t>
            </a:r>
            <a:r>
              <a:rPr lang="en-US" sz="2000" dirty="0" smtClean="0">
                <a:latin typeface="Ebrima" panose="02000000000000000000" pitchFamily="2" charset="0"/>
                <a:ea typeface="Ebrima" panose="02000000000000000000" pitchFamily="2" charset="0"/>
                <a:cs typeface="Ebrima" panose="02000000000000000000" pitchFamily="2" charset="0"/>
              </a:rPr>
              <a:t>to </a:t>
            </a:r>
            <a:r>
              <a:rPr lang="en-US" sz="2000" dirty="0" smtClean="0">
                <a:latin typeface="Ebrima" panose="02000000000000000000" pitchFamily="2" charset="0"/>
                <a:ea typeface="Ebrima" panose="02000000000000000000" pitchFamily="2" charset="0"/>
                <a:cs typeface="Ebrima" panose="02000000000000000000" pitchFamily="2" charset="0"/>
              </a:rPr>
              <a:t>the View </a:t>
            </a:r>
            <a:r>
              <a:rPr lang="en-US" sz="2000" dirty="0" smtClean="0">
                <a:latin typeface="Ebrima" panose="02000000000000000000" pitchFamily="2" charset="0"/>
                <a:ea typeface="Ebrima" panose="02000000000000000000" pitchFamily="2" charset="0"/>
                <a:cs typeface="Ebrima" panose="02000000000000000000" pitchFamily="2" charset="0"/>
              </a:rPr>
              <a:t>tab, Hours, then click on Employee Approval </a:t>
            </a:r>
            <a:r>
              <a:rPr lang="en-US" sz="2000" dirty="0" smtClean="0">
                <a:latin typeface="Ebrima" panose="02000000000000000000" pitchFamily="2" charset="0"/>
                <a:ea typeface="Ebrima" panose="02000000000000000000" pitchFamily="2" charset="0"/>
                <a:cs typeface="Ebrima" panose="02000000000000000000" pitchFamily="2" charset="0"/>
              </a:rPr>
              <a:t>column to verify your timecard for that week.</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a:picLocks noChangeAspect="1"/>
          </p:cNvPicPr>
          <p:nvPr/>
        </p:nvPicPr>
        <p:blipFill>
          <a:blip r:embed="rId6"/>
          <a:stretch>
            <a:fillRect/>
          </a:stretch>
        </p:blipFill>
        <p:spPr>
          <a:xfrm>
            <a:off x="400105" y="1510021"/>
            <a:ext cx="7802943" cy="4846468"/>
          </a:xfrm>
          <a:prstGeom prst="rect">
            <a:avLst/>
          </a:prstGeom>
        </p:spPr>
      </p:pic>
    </p:spTree>
    <p:extLst>
      <p:ext uri="{BB962C8B-B14F-4D97-AF65-F5344CB8AC3E}">
        <p14:creationId xmlns:p14="http://schemas.microsoft.com/office/powerpoint/2010/main" val="140521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Best Practices</a:t>
            </a:r>
          </a:p>
        </p:txBody>
      </p:sp>
      <p:sp>
        <p:nvSpPr>
          <p:cNvPr id="9" name="Text Box 2"/>
          <p:cNvSpPr txBox="1">
            <a:spLocks noChangeArrowheads="1"/>
          </p:cNvSpPr>
          <p:nvPr/>
        </p:nvSpPr>
        <p:spPr bwMode="auto">
          <a:xfrm>
            <a:off x="1001027" y="1802884"/>
            <a:ext cx="10588737" cy="4293116"/>
          </a:xfrm>
          <a:prstGeom prst="rect">
            <a:avLst/>
          </a:prstGeom>
          <a:noFill/>
          <a:ln w="9525">
            <a:noFill/>
            <a:miter lim="800000"/>
            <a:headEnd/>
            <a:tailEnd/>
          </a:ln>
        </p:spPr>
        <p:txBody>
          <a:bodyPr rot="0" vert="horz" wrap="square" lIns="91440" tIns="45720" rIns="91440" bIns="45720" anchor="ctr" anchorCtr="0">
            <a:noAutofit/>
          </a:bodyPr>
          <a:lstStyle/>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Use the </a:t>
            </a:r>
            <a:r>
              <a:rPr lang="en-US" sz="2000" dirty="0" err="1">
                <a:latin typeface="Ebrima" panose="02000000000000000000" pitchFamily="2" charset="0"/>
                <a:ea typeface="Ebrima" panose="02000000000000000000" pitchFamily="2" charset="0"/>
                <a:cs typeface="Ebrima" panose="02000000000000000000" pitchFamily="2" charset="0"/>
              </a:rPr>
              <a:t>TimeClock</a:t>
            </a:r>
            <a:r>
              <a:rPr lang="en-US" sz="2000" dirty="0">
                <a:latin typeface="Ebrima" panose="02000000000000000000" pitchFamily="2" charset="0"/>
                <a:ea typeface="Ebrima" panose="02000000000000000000" pitchFamily="2" charset="0"/>
                <a:cs typeface="Ebrima" panose="02000000000000000000" pitchFamily="2" charset="0"/>
              </a:rPr>
              <a:t> for punching in and out.</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Use the Computer for reviewing and verifying timecards.</a:t>
            </a:r>
          </a:p>
          <a:p>
            <a:pPr marL="457200" indent="-457200">
              <a:lnSpc>
                <a:spcPct val="107000"/>
              </a:lnSpc>
              <a:spcAft>
                <a:spcPts val="800"/>
              </a:spcAft>
              <a:buFont typeface="+mj-lt"/>
              <a:buAutoNum type="arabicPeriod"/>
            </a:pPr>
            <a:r>
              <a:rPr lang="en-US" sz="2000" dirty="0" smtClean="0">
                <a:latin typeface="Ebrima" panose="02000000000000000000" pitchFamily="2" charset="0"/>
                <a:ea typeface="Ebrima" panose="02000000000000000000" pitchFamily="2" charset="0"/>
                <a:cs typeface="Ebrima" panose="02000000000000000000" pitchFamily="2" charset="0"/>
              </a:rPr>
              <a:t>Review </a:t>
            </a:r>
            <a:r>
              <a:rPr lang="en-US" sz="2000" dirty="0">
                <a:latin typeface="Ebrima" panose="02000000000000000000" pitchFamily="2" charset="0"/>
                <a:ea typeface="Ebrima" panose="02000000000000000000" pitchFamily="2" charset="0"/>
                <a:cs typeface="Ebrima" panose="02000000000000000000" pitchFamily="2" charset="0"/>
              </a:rPr>
              <a:t>and approve your hours on a daily basis.</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Become familiar with the software so that it can be utilized to the best capacity.</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Of course, same fraud awareness carries over.  Do not share passwords, do use the clock in your assigned area, do not abuse leave, do not abuse working hours, do not overuse the ability to correct/revise punches. </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Any reports of suspicion of abuse will be investigated.</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Visit website </a:t>
            </a:r>
            <a:r>
              <a:rPr lang="en-US" sz="2000" u="sng" dirty="0">
                <a:hlinkClick r:id="rId6"/>
              </a:rPr>
              <a:t>https://southtexascollege.edu/info/timecard/</a:t>
            </a:r>
            <a:r>
              <a:rPr lang="en-US" sz="2000" u="sng" dirty="0"/>
              <a:t> </a:t>
            </a:r>
            <a:endParaRPr lang="en-US" sz="2000" dirty="0" smtClean="0"/>
          </a:p>
          <a:p>
            <a:pPr marL="914400" lvl="1" indent="-457200">
              <a:lnSpc>
                <a:spcPct val="107000"/>
              </a:lnSpc>
              <a:spcAft>
                <a:spcPts val="800"/>
              </a:spcAft>
              <a:buFont typeface="Arial" panose="020B0604020202020204" pitchFamily="34" charset="0"/>
              <a:buChar char="•"/>
            </a:pPr>
            <a:r>
              <a:rPr lang="en-US" sz="2000" dirty="0" smtClean="0"/>
              <a:t>Presentations and Training Videos</a:t>
            </a:r>
          </a:p>
          <a:p>
            <a:pP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2928854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505093" y="620653"/>
            <a:ext cx="2170101" cy="935283"/>
          </a:xfrm>
          <a:prstGeom prst="rect">
            <a:avLst/>
          </a:prstGeom>
          <a:ln>
            <a:noFill/>
          </a:ln>
        </p:spPr>
      </p:pic>
      <p:sp>
        <p:nvSpPr>
          <p:cNvPr id="6" name="Rectangle 5"/>
          <p:cNvSpPr/>
          <p:nvPr/>
        </p:nvSpPr>
        <p:spPr>
          <a:xfrm>
            <a:off x="663411" y="513124"/>
            <a:ext cx="10515600" cy="769441"/>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What to expect in May!</a:t>
            </a:r>
          </a:p>
        </p:txBody>
      </p:sp>
      <p:sp>
        <p:nvSpPr>
          <p:cNvPr id="9" name="Text Box 2"/>
          <p:cNvSpPr txBox="1">
            <a:spLocks noChangeArrowheads="1"/>
          </p:cNvSpPr>
          <p:nvPr/>
        </p:nvSpPr>
        <p:spPr bwMode="auto">
          <a:xfrm>
            <a:off x="174661" y="1795689"/>
            <a:ext cx="12017339" cy="5154000"/>
          </a:xfrm>
          <a:prstGeom prst="rect">
            <a:avLst/>
          </a:prstGeom>
          <a:noFill/>
          <a:ln w="9525">
            <a:noFill/>
            <a:miter lim="800000"/>
            <a:headEnd/>
            <a:tailEnd/>
          </a:ln>
        </p:spPr>
        <p:txBody>
          <a:bodyPr rot="0" vert="horz" wrap="square" lIns="91440" tIns="45720" rIns="91440" bIns="45720" anchor="ctr" anchorCtr="0">
            <a:noAutofit/>
          </a:bodyPr>
          <a:lstStyle/>
          <a:p>
            <a:pPr marL="457200" indent="-457200">
              <a:lnSpc>
                <a:spcPct val="107000"/>
              </a:lnSpc>
              <a:spcAft>
                <a:spcPts val="800"/>
              </a:spcAft>
              <a:buFont typeface="+mj-lt"/>
              <a:buAutoNum type="arabicPeriod"/>
            </a:pPr>
            <a:endParaRPr lang="en-US" sz="2000" dirty="0">
              <a:latin typeface="Ebrima" panose="02000000000000000000" pitchFamily="2" charset="0"/>
              <a:ea typeface="Ebrima" panose="02000000000000000000" pitchFamily="2" charset="0"/>
              <a:cs typeface="Ebrima" panose="02000000000000000000" pitchFamily="2" charset="0"/>
            </a:endParaRP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When you come in Monday morning, May 1</a:t>
            </a:r>
            <a:r>
              <a:rPr lang="en-US" sz="2000" baseline="30000" dirty="0">
                <a:latin typeface="Ebrima" panose="02000000000000000000" pitchFamily="2" charset="0"/>
                <a:ea typeface="Ebrima" panose="02000000000000000000" pitchFamily="2" charset="0"/>
                <a:cs typeface="Ebrima" panose="02000000000000000000" pitchFamily="2" charset="0"/>
              </a:rPr>
              <a:t>st</a:t>
            </a:r>
            <a:r>
              <a:rPr lang="en-US" sz="2000" dirty="0">
                <a:latin typeface="Ebrima" panose="02000000000000000000" pitchFamily="2" charset="0"/>
                <a:ea typeface="Ebrima" panose="02000000000000000000" pitchFamily="2" charset="0"/>
                <a:cs typeface="Ebrima" panose="02000000000000000000" pitchFamily="2" charset="0"/>
              </a:rPr>
              <a:t>, you should use new clocks, which will be replacing old clocks at all current clock locations.</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Punch in/out using your employee A #, no letter A, and no leading zero’s.</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Review all hours </a:t>
            </a:r>
            <a:r>
              <a:rPr lang="en-US" sz="2000" dirty="0" smtClean="0">
                <a:latin typeface="Ebrima" panose="02000000000000000000" pitchFamily="2" charset="0"/>
                <a:ea typeface="Ebrima" panose="02000000000000000000" pitchFamily="2" charset="0"/>
                <a:cs typeface="Ebrima" panose="02000000000000000000" pitchFamily="2" charset="0"/>
              </a:rPr>
              <a:t>in (</a:t>
            </a:r>
            <a:r>
              <a:rPr lang="en-US" sz="2000" dirty="0" err="1" smtClean="0">
                <a:latin typeface="Ebrima" panose="02000000000000000000" pitchFamily="2" charset="0"/>
                <a:ea typeface="Ebrima" panose="02000000000000000000" pitchFamily="2" charset="0"/>
                <a:cs typeface="Ebrima" panose="02000000000000000000" pitchFamily="2" charset="0"/>
              </a:rPr>
              <a:t>TimeForce</a:t>
            </a:r>
            <a:r>
              <a:rPr lang="en-US" sz="2000" dirty="0" smtClean="0">
                <a:latin typeface="Ebrima" panose="02000000000000000000" pitchFamily="2" charset="0"/>
                <a:ea typeface="Ebrima" panose="02000000000000000000" pitchFamily="2" charset="0"/>
                <a:cs typeface="Ebrima" panose="02000000000000000000" pitchFamily="2" charset="0"/>
              </a:rPr>
              <a:t>) for </a:t>
            </a:r>
            <a:r>
              <a:rPr lang="en-US" sz="2000" dirty="0">
                <a:latin typeface="Ebrima" panose="02000000000000000000" pitchFamily="2" charset="0"/>
                <a:ea typeface="Ebrima" panose="02000000000000000000" pitchFamily="2" charset="0"/>
                <a:cs typeface="Ebrima" panose="02000000000000000000" pitchFamily="2" charset="0"/>
              </a:rPr>
              <a:t>April.  It is critical to have all </a:t>
            </a:r>
            <a:r>
              <a:rPr lang="en-US" sz="2000" dirty="0" smtClean="0">
                <a:latin typeface="Ebrima" panose="02000000000000000000" pitchFamily="2" charset="0"/>
                <a:ea typeface="Ebrima" panose="02000000000000000000" pitchFamily="2" charset="0"/>
                <a:cs typeface="Ebrima" panose="02000000000000000000" pitchFamily="2" charset="0"/>
              </a:rPr>
              <a:t>hours </a:t>
            </a:r>
            <a:r>
              <a:rPr lang="en-US" sz="2000" dirty="0">
                <a:latin typeface="Ebrima" panose="02000000000000000000" pitchFamily="2" charset="0"/>
                <a:ea typeface="Ebrima" panose="02000000000000000000" pitchFamily="2" charset="0"/>
                <a:cs typeface="Ebrima" panose="02000000000000000000" pitchFamily="2" charset="0"/>
              </a:rPr>
              <a:t>entered </a:t>
            </a:r>
            <a:r>
              <a:rPr lang="en-US" sz="2000" dirty="0" smtClean="0">
                <a:latin typeface="Ebrima" panose="02000000000000000000" pitchFamily="2" charset="0"/>
                <a:ea typeface="Ebrima" panose="02000000000000000000" pitchFamily="2" charset="0"/>
                <a:cs typeface="Ebrima" panose="02000000000000000000" pitchFamily="2" charset="0"/>
              </a:rPr>
              <a:t>into (</a:t>
            </a:r>
            <a:r>
              <a:rPr lang="en-US" sz="2000" dirty="0" err="1" smtClean="0">
                <a:latin typeface="Ebrima" panose="02000000000000000000" pitchFamily="2" charset="0"/>
                <a:ea typeface="Ebrima" panose="02000000000000000000" pitchFamily="2" charset="0"/>
                <a:cs typeface="Ebrima" panose="02000000000000000000" pitchFamily="2" charset="0"/>
              </a:rPr>
              <a:t>TimeForce</a:t>
            </a:r>
            <a:r>
              <a:rPr lang="en-US" sz="2000" dirty="0">
                <a:latin typeface="Ebrima" panose="02000000000000000000" pitchFamily="2" charset="0"/>
                <a:ea typeface="Ebrima" panose="02000000000000000000" pitchFamily="2" charset="0"/>
                <a:cs typeface="Ebrima" panose="02000000000000000000" pitchFamily="2" charset="0"/>
              </a:rPr>
              <a:t>) accurately as we will be closing the month on May 2</a:t>
            </a:r>
            <a:r>
              <a:rPr lang="en-US" sz="2000" baseline="30000" dirty="0">
                <a:latin typeface="Ebrima" panose="02000000000000000000" pitchFamily="2" charset="0"/>
                <a:ea typeface="Ebrima" panose="02000000000000000000" pitchFamily="2" charset="0"/>
                <a:cs typeface="Ebrima" panose="02000000000000000000" pitchFamily="2" charset="0"/>
              </a:rPr>
              <a:t>nd</a:t>
            </a:r>
            <a:r>
              <a:rPr lang="en-US" sz="2000" dirty="0">
                <a:latin typeface="Ebrima" panose="02000000000000000000" pitchFamily="2" charset="0"/>
                <a:ea typeface="Ebrima" panose="02000000000000000000" pitchFamily="2" charset="0"/>
                <a:cs typeface="Ebrima" panose="02000000000000000000" pitchFamily="2" charset="0"/>
              </a:rPr>
              <a:t>.</a:t>
            </a:r>
          </a:p>
          <a:p>
            <a:pPr marL="457200" indent="-457200">
              <a:lnSpc>
                <a:spcPct val="107000"/>
              </a:lnSpc>
              <a:spcAft>
                <a:spcPts val="800"/>
              </a:spcAft>
              <a:buFont typeface="+mj-lt"/>
              <a:buAutoNum type="arabicPeriod"/>
            </a:pPr>
            <a:r>
              <a:rPr lang="en-US" sz="2000" dirty="0" smtClean="0">
                <a:latin typeface="Ebrima" panose="02000000000000000000" pitchFamily="2" charset="0"/>
                <a:ea typeface="Ebrima" panose="02000000000000000000" pitchFamily="2" charset="0"/>
                <a:cs typeface="Ebrima" panose="02000000000000000000" pitchFamily="2" charset="0"/>
              </a:rPr>
              <a:t>Let </a:t>
            </a:r>
            <a:r>
              <a:rPr lang="en-US" sz="2000" dirty="0">
                <a:latin typeface="Ebrima" panose="02000000000000000000" pitchFamily="2" charset="0"/>
                <a:ea typeface="Ebrima" panose="02000000000000000000" pitchFamily="2" charset="0"/>
                <a:cs typeface="Ebrima" panose="02000000000000000000" pitchFamily="2" charset="0"/>
              </a:rPr>
              <a:t>us know of anything that needs our attention.</a:t>
            </a:r>
          </a:p>
          <a:p>
            <a:pPr marL="457200" indent="-457200">
              <a:lnSpc>
                <a:spcPct val="107000"/>
              </a:lnSpc>
              <a:spcAft>
                <a:spcPts val="800"/>
              </a:spcAft>
              <a:buFont typeface="+mj-lt"/>
              <a:buAutoNum type="arabicPeriod"/>
            </a:pPr>
            <a:r>
              <a:rPr lang="en-US" sz="2000" b="1" dirty="0">
                <a:latin typeface="Ebrima" panose="02000000000000000000" pitchFamily="2" charset="0"/>
                <a:ea typeface="Ebrima" panose="02000000000000000000" pitchFamily="2" charset="0"/>
                <a:cs typeface="Ebrima" panose="02000000000000000000" pitchFamily="2" charset="0"/>
              </a:rPr>
              <a:t>For supervisors, </a:t>
            </a:r>
            <a:r>
              <a:rPr lang="en-US" sz="2000" dirty="0">
                <a:latin typeface="Ebrima" panose="02000000000000000000" pitchFamily="2" charset="0"/>
                <a:ea typeface="Ebrima" panose="02000000000000000000" pitchFamily="2" charset="0"/>
                <a:cs typeface="Ebrima" panose="02000000000000000000" pitchFamily="2" charset="0"/>
              </a:rPr>
              <a:t>we will be conducting lab training for producing reports, setups, etc.</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If supervisor, make sure you have access to all your employees in new system.</a:t>
            </a:r>
          </a:p>
          <a:p>
            <a:pPr marL="457200" indent="-457200">
              <a:lnSpc>
                <a:spcPct val="107000"/>
              </a:lnSpc>
              <a:spcAft>
                <a:spcPts val="800"/>
              </a:spcAft>
              <a:buFont typeface="+mj-lt"/>
              <a:buAutoNum type="arabicPeriod"/>
            </a:pPr>
            <a:r>
              <a:rPr lang="en-US" sz="2000" dirty="0">
                <a:latin typeface="Ebrima" panose="02000000000000000000" pitchFamily="2" charset="0"/>
                <a:ea typeface="Ebrima" panose="02000000000000000000" pitchFamily="2" charset="0"/>
                <a:cs typeface="Ebrima" panose="02000000000000000000" pitchFamily="2" charset="0"/>
              </a:rPr>
              <a:t>Do not leave until we scan your fingerprints in new </a:t>
            </a:r>
            <a:r>
              <a:rPr lang="en-US" sz="2000" dirty="0" err="1">
                <a:latin typeface="Ebrima" panose="02000000000000000000" pitchFamily="2" charset="0"/>
                <a:ea typeface="Ebrima" panose="02000000000000000000" pitchFamily="2" charset="0"/>
                <a:cs typeface="Ebrima" panose="02000000000000000000" pitchFamily="2" charset="0"/>
              </a:rPr>
              <a:t>timeclock</a:t>
            </a:r>
            <a:r>
              <a:rPr lang="en-US" sz="2000" dirty="0">
                <a:latin typeface="Ebrima" panose="02000000000000000000" pitchFamily="2" charset="0"/>
                <a:ea typeface="Ebrima" panose="02000000000000000000" pitchFamily="2" charset="0"/>
                <a:cs typeface="Ebrima" panose="02000000000000000000" pitchFamily="2" charset="0"/>
              </a:rPr>
              <a:t>. (non-exempt employees)</a:t>
            </a:r>
          </a:p>
          <a:p>
            <a:pP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marL="457200" indent="-457200">
              <a:lnSpc>
                <a:spcPct val="107000"/>
              </a:lnSpc>
              <a:spcAft>
                <a:spcPts val="800"/>
              </a:spcAft>
              <a:buFont typeface="+mj-lt"/>
              <a:buAutoNum type="arabicPeriod"/>
            </a:pPr>
            <a:endParaRPr lang="en-US" sz="2000" dirty="0">
              <a:latin typeface="Ebrima" panose="02000000000000000000" pitchFamily="2" charset="0"/>
              <a:ea typeface="Ebrima" panose="02000000000000000000" pitchFamily="2" charset="0"/>
              <a:cs typeface="Ebrima" panose="02000000000000000000" pitchFamily="2" charset="0"/>
            </a:endParaRPr>
          </a:p>
        </p:txBody>
      </p:sp>
    </p:spTree>
    <p:extLst>
      <p:ext uri="{BB962C8B-B14F-4D97-AF65-F5344CB8AC3E}">
        <p14:creationId xmlns:p14="http://schemas.microsoft.com/office/powerpoint/2010/main" val="3329230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0105" y="2481601"/>
            <a:ext cx="10515599" cy="807952"/>
          </a:xfrm>
        </p:spPr>
        <p:txBody>
          <a:bodyPr>
            <a:noAutofit/>
          </a:bodyPr>
          <a:lstStyle/>
          <a:p>
            <a:r>
              <a:rPr lang="en-US" sz="5400" dirty="0" smtClean="0">
                <a:effectLst>
                  <a:outerShdw blurRad="38100" dist="38100" dir="2700000" algn="tl">
                    <a:srgbClr val="000000">
                      <a:alpha val="43137"/>
                    </a:srgbClr>
                  </a:outerShdw>
                </a:effectLst>
                <a:latin typeface="+mn-lt"/>
              </a:rPr>
              <a:t>Thank you!</a:t>
            </a:r>
            <a:endParaRPr lang="en-US" sz="5400" dirty="0">
              <a:effectLst>
                <a:outerShdw blurRad="38100" dist="38100" dir="2700000" algn="tl">
                  <a:srgbClr val="000000">
                    <a:alpha val="43137"/>
                  </a:srgbClr>
                </a:outerShdw>
              </a:effectLst>
              <a:latin typeface="+mn-lt"/>
            </a:endParaRPr>
          </a:p>
        </p:txBody>
      </p:sp>
      <p:pic>
        <p:nvPicPr>
          <p:cNvPr id="5" name="Picture 4"/>
          <p:cNvPicPr>
            <a:picLocks noChangeAspect="1"/>
          </p:cNvPicPr>
          <p:nvPr/>
        </p:nvPicPr>
        <p:blipFill>
          <a:blip r:embed="rId2"/>
          <a:stretch>
            <a:fillRect/>
          </a:stretch>
        </p:blipFill>
        <p:spPr>
          <a:xfrm>
            <a:off x="838200" y="129374"/>
            <a:ext cx="10515600" cy="361905"/>
          </a:xfrm>
          <a:prstGeom prst="rect">
            <a:avLst/>
          </a:prstGeom>
        </p:spPr>
      </p:pic>
      <p:pic>
        <p:nvPicPr>
          <p:cNvPr id="6" name="Picture 5"/>
          <p:cNvPicPr>
            <a:picLocks noChangeAspect="1"/>
          </p:cNvPicPr>
          <p:nvPr/>
        </p:nvPicPr>
        <p:blipFill>
          <a:blip r:embed="rId3"/>
          <a:stretch>
            <a:fillRect/>
          </a:stretch>
        </p:blipFill>
        <p:spPr>
          <a:xfrm>
            <a:off x="400105" y="0"/>
            <a:ext cx="438095" cy="561905"/>
          </a:xfrm>
          <a:prstGeom prst="rect">
            <a:avLst/>
          </a:prstGeom>
        </p:spPr>
      </p:pic>
      <p:pic>
        <p:nvPicPr>
          <p:cNvPr id="7" name="Picture 6"/>
          <p:cNvPicPr>
            <a:picLocks noChangeAspect="1"/>
          </p:cNvPicPr>
          <p:nvPr/>
        </p:nvPicPr>
        <p:blipFill>
          <a:blip r:embed="rId3"/>
          <a:stretch>
            <a:fillRect/>
          </a:stretch>
        </p:blipFill>
        <p:spPr>
          <a:xfrm>
            <a:off x="11353800" y="-3956"/>
            <a:ext cx="438095" cy="561905"/>
          </a:xfrm>
          <a:prstGeom prst="rect">
            <a:avLst/>
          </a:prstGeom>
        </p:spPr>
      </p:pic>
      <p:sp>
        <p:nvSpPr>
          <p:cNvPr id="8" name="Rectangle 7"/>
          <p:cNvSpPr/>
          <p:nvPr/>
        </p:nvSpPr>
        <p:spPr>
          <a:xfrm>
            <a:off x="521327" y="1073961"/>
            <a:ext cx="10515600" cy="769441"/>
          </a:xfrm>
          <a:prstGeom prst="rect">
            <a:avLst/>
          </a:prstGeom>
        </p:spPr>
        <p:txBody>
          <a:bodyPr wrap="square">
            <a:spAutoFit/>
          </a:bodyPr>
          <a:lstStyle/>
          <a:p>
            <a:pPr algn="ctr"/>
            <a:r>
              <a:rPr lang="en-US" sz="4400" dirty="0" err="1" smtClean="0">
                <a:solidFill>
                  <a:srgbClr val="68AFDC"/>
                </a:solidFill>
                <a:effectLst>
                  <a:outerShdw blurRad="38100" dist="38100" dir="2700000" algn="tl">
                    <a:srgbClr val="000000">
                      <a:alpha val="43137"/>
                    </a:srgbClr>
                  </a:outerShdw>
                </a:effectLst>
                <a:latin typeface="+mj-lt"/>
              </a:rPr>
              <a:t>TimeClock</a:t>
            </a:r>
            <a:r>
              <a:rPr lang="en-US" sz="4400" dirty="0" smtClean="0">
                <a:solidFill>
                  <a:srgbClr val="3995D1"/>
                </a:solidFill>
                <a:effectLst>
                  <a:outerShdw blurRad="38100" dist="38100" dir="2700000" algn="tl">
                    <a:srgbClr val="000000">
                      <a:alpha val="43137"/>
                    </a:srgbClr>
                  </a:outerShdw>
                </a:effectLst>
                <a:latin typeface="+mj-lt"/>
              </a:rPr>
              <a:t> </a:t>
            </a:r>
            <a:r>
              <a:rPr lang="en-US" sz="4400" dirty="0" smtClean="0">
                <a:solidFill>
                  <a:srgbClr val="41BB9A"/>
                </a:solidFill>
                <a:effectLst>
                  <a:outerShdw blurRad="38100" dist="38100" dir="2700000" algn="tl">
                    <a:srgbClr val="000000">
                      <a:alpha val="43137"/>
                    </a:srgbClr>
                  </a:outerShdw>
                </a:effectLst>
                <a:latin typeface="+mj-lt"/>
              </a:rPr>
              <a:t>Plus</a:t>
            </a:r>
            <a:endParaRPr lang="en-US" sz="4400" dirty="0">
              <a:solidFill>
                <a:srgbClr val="F5D145"/>
              </a:solidFill>
              <a:effectLst>
                <a:outerShdw blurRad="38100" dist="38100" dir="2700000" algn="tl">
                  <a:srgbClr val="000000">
                    <a:alpha val="43137"/>
                  </a:srgbClr>
                </a:outerShdw>
              </a:effectLst>
              <a:latin typeface="+mj-lt"/>
            </a:endParaRPr>
          </a:p>
        </p:txBody>
      </p:sp>
      <p:cxnSp>
        <p:nvCxnSpPr>
          <p:cNvPr id="10" name="Straight Connector 9"/>
          <p:cNvCxnSpPr/>
          <p:nvPr/>
        </p:nvCxnSpPr>
        <p:spPr>
          <a:xfrm>
            <a:off x="1207127" y="4483561"/>
            <a:ext cx="9829800" cy="0"/>
          </a:xfrm>
          <a:prstGeom prst="line">
            <a:avLst/>
          </a:prstGeom>
          <a:ln w="19050">
            <a:solidFill>
              <a:srgbClr val="3995D1"/>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79277" y="4723328"/>
            <a:ext cx="4057650" cy="1748790"/>
          </a:xfrm>
          <a:prstGeom prst="rect">
            <a:avLst/>
          </a:prstGeom>
          <a:ln>
            <a:noFill/>
          </a:ln>
        </p:spPr>
      </p:pic>
      <p:pic>
        <p:nvPicPr>
          <p:cNvPr id="12" name="Picture 2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8200" y="4889634"/>
            <a:ext cx="4175733" cy="10296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2358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circle(in)">
                                      <p:cBhvr>
                                        <p:cTn id="7"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Clocking in and out operations</a:t>
            </a:r>
            <a:endParaRPr lang="en-US" sz="4400" u="sng" dirty="0">
              <a:effectLst>
                <a:outerShdw blurRad="38100" dist="38100" dir="2700000" algn="tl">
                  <a:srgbClr val="000000">
                    <a:alpha val="43137"/>
                  </a:srgbClr>
                </a:outerShdw>
              </a:effectLst>
            </a:endParaRPr>
          </a:p>
        </p:txBody>
      </p:sp>
      <p:pic>
        <p:nvPicPr>
          <p:cNvPr id="7" name="Picture 6"/>
          <p:cNvPicPr>
            <a:picLocks noChangeAspect="1"/>
          </p:cNvPicPr>
          <p:nvPr/>
        </p:nvPicPr>
        <p:blipFill>
          <a:blip r:embed="rId6"/>
          <a:stretch>
            <a:fillRect/>
          </a:stretch>
        </p:blipFill>
        <p:spPr>
          <a:xfrm>
            <a:off x="382444" y="1771096"/>
            <a:ext cx="6141421" cy="3737652"/>
          </a:xfrm>
          <a:prstGeom prst="rect">
            <a:avLst/>
          </a:prstGeom>
        </p:spPr>
      </p:pic>
      <p:sp>
        <p:nvSpPr>
          <p:cNvPr id="10" name="Text Box 2"/>
          <p:cNvSpPr txBox="1">
            <a:spLocks noChangeArrowheads="1"/>
          </p:cNvSpPr>
          <p:nvPr/>
        </p:nvSpPr>
        <p:spPr bwMode="auto">
          <a:xfrm>
            <a:off x="6620117" y="1697707"/>
            <a:ext cx="4829935" cy="3737652"/>
          </a:xfrm>
          <a:prstGeom prst="rect">
            <a:avLst/>
          </a:prstGeom>
          <a:noFill/>
          <a:ln w="9525">
            <a:noFill/>
            <a:miter lim="800000"/>
            <a:headEnd/>
            <a:tailEnd/>
          </a:ln>
        </p:spPr>
        <p:txBody>
          <a:bodyPr rot="0" vert="horz" wrap="square" lIns="91440" tIns="45720" rIns="91440" bIns="45720" anchor="ctr" anchorCtr="0">
            <a:noAutofit/>
          </a:bodyPr>
          <a:lstStyle/>
          <a:p>
            <a:pPr marL="0" marR="0" algn="ctr">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Using </a:t>
            </a:r>
            <a:r>
              <a:rPr lang="en-US" sz="2000" dirty="0" smtClean="0">
                <a:effectLst/>
                <a:latin typeface="Ebrima" panose="02000000000000000000" pitchFamily="2" charset="0"/>
                <a:ea typeface="Ebrima" panose="02000000000000000000" pitchFamily="2" charset="0"/>
                <a:cs typeface="Ebrima" panose="02000000000000000000" pitchFamily="2" charset="0"/>
              </a:rPr>
              <a:t>the touchscreen </a:t>
            </a:r>
            <a:r>
              <a:rPr lang="en-US" sz="2000" dirty="0">
                <a:effectLst/>
                <a:latin typeface="Ebrima" panose="02000000000000000000" pitchFamily="2" charset="0"/>
                <a:ea typeface="Ebrima" panose="02000000000000000000" pitchFamily="2" charset="0"/>
                <a:cs typeface="Ebrima" panose="02000000000000000000" pitchFamily="2" charset="0"/>
              </a:rPr>
              <a:t>keypad, enter your </a:t>
            </a:r>
            <a:r>
              <a:rPr lang="en-US" sz="2000" dirty="0" smtClean="0">
                <a:effectLst/>
                <a:latin typeface="Ebrima" panose="02000000000000000000" pitchFamily="2" charset="0"/>
                <a:ea typeface="Ebrima" panose="02000000000000000000" pitchFamily="2" charset="0"/>
                <a:cs typeface="Ebrima" panose="02000000000000000000" pitchFamily="2" charset="0"/>
              </a:rPr>
              <a:t>Employee </a:t>
            </a:r>
            <a:r>
              <a:rPr lang="en-US" sz="2000" dirty="0" smtClean="0">
                <a:latin typeface="Ebrima" panose="02000000000000000000" pitchFamily="2" charset="0"/>
                <a:ea typeface="Ebrima" panose="02000000000000000000" pitchFamily="2" charset="0"/>
                <a:cs typeface="Ebrima" panose="02000000000000000000" pitchFamily="2" charset="0"/>
              </a:rPr>
              <a:t>A#, not including the leading </a:t>
            </a:r>
            <a:r>
              <a:rPr lang="en-US" sz="2000" dirty="0" err="1" smtClean="0">
                <a:latin typeface="Ebrima" panose="02000000000000000000" pitchFamily="2" charset="0"/>
                <a:ea typeface="Ebrima" panose="02000000000000000000" pitchFamily="2" charset="0"/>
                <a:cs typeface="Ebrima" panose="02000000000000000000" pitchFamily="2" charset="0"/>
              </a:rPr>
              <a:t>zeros</a:t>
            </a:r>
            <a:r>
              <a:rPr lang="en-US" sz="2000" dirty="0" smtClean="0">
                <a:latin typeface="Ebrima" panose="02000000000000000000" pitchFamily="2" charset="0"/>
                <a:ea typeface="Ebrima" panose="02000000000000000000" pitchFamily="2" charset="0"/>
                <a:cs typeface="Ebrima" panose="02000000000000000000" pitchFamily="2" charset="0"/>
              </a:rPr>
              <a:t>.</a:t>
            </a:r>
            <a:endParaRPr lang="en-US" sz="1600" dirty="0">
              <a:effectLst/>
              <a:latin typeface="Ebrima" panose="02000000000000000000" pitchFamily="2" charset="0"/>
              <a:ea typeface="Ebrima" panose="02000000000000000000" pitchFamily="2" charset="0"/>
              <a:cs typeface="Ebrima" panose="02000000000000000000" pitchFamily="2" charset="0"/>
            </a:endParaRPr>
          </a:p>
          <a:p>
            <a:pPr marL="0" marR="0" algn="ctr">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 </a:t>
            </a:r>
            <a:endParaRPr lang="en-US" sz="1600" dirty="0">
              <a:effectLst/>
              <a:latin typeface="Ebrima" panose="02000000000000000000" pitchFamily="2" charset="0"/>
              <a:ea typeface="Ebrima" panose="02000000000000000000" pitchFamily="2" charset="0"/>
              <a:cs typeface="Ebrima" panose="02000000000000000000" pitchFamily="2" charset="0"/>
            </a:endParaRPr>
          </a:p>
          <a:p>
            <a:pPr marL="0" marR="0">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                    </a:t>
            </a:r>
            <a:r>
              <a:rPr lang="en-US" sz="2000" dirty="0" smtClean="0">
                <a:effectLst/>
                <a:latin typeface="Ebrima" panose="02000000000000000000" pitchFamily="2" charset="0"/>
                <a:ea typeface="Ebrima" panose="02000000000000000000" pitchFamily="2" charset="0"/>
                <a:cs typeface="Ebrima" panose="02000000000000000000" pitchFamily="2" charset="0"/>
              </a:rPr>
              <a:t>  Press </a:t>
            </a:r>
            <a:endParaRPr lang="en-US" sz="1600" dirty="0">
              <a:effectLst/>
              <a:latin typeface="Ebrima" panose="02000000000000000000" pitchFamily="2" charset="0"/>
              <a:ea typeface="Ebrima" panose="02000000000000000000" pitchFamily="2" charset="0"/>
              <a:cs typeface="Ebrima" panose="02000000000000000000" pitchFamily="2" charset="0"/>
            </a:endParaRPr>
          </a:p>
        </p:txBody>
      </p:sp>
      <p:pic>
        <p:nvPicPr>
          <p:cNvPr id="12" name="Picture 11"/>
          <p:cNvPicPr>
            <a:picLocks noChangeAspect="1"/>
          </p:cNvPicPr>
          <p:nvPr/>
        </p:nvPicPr>
        <p:blipFill>
          <a:blip r:embed="rId7"/>
          <a:stretch>
            <a:fillRect/>
          </a:stretch>
        </p:blipFill>
        <p:spPr>
          <a:xfrm>
            <a:off x="8929207" y="4161856"/>
            <a:ext cx="927654" cy="321111"/>
          </a:xfrm>
          <a:prstGeom prst="rect">
            <a:avLst/>
          </a:prstGeom>
        </p:spPr>
      </p:pic>
    </p:spTree>
    <p:extLst>
      <p:ext uri="{BB962C8B-B14F-4D97-AF65-F5344CB8AC3E}">
        <p14:creationId xmlns:p14="http://schemas.microsoft.com/office/powerpoint/2010/main" val="1336561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Clocking in and out operations</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7653826" y="1617507"/>
            <a:ext cx="4455369" cy="3737652"/>
          </a:xfrm>
          <a:prstGeom prst="rect">
            <a:avLst/>
          </a:prstGeom>
          <a:noFill/>
          <a:ln w="9525">
            <a:noFill/>
            <a:miter lim="800000"/>
            <a:headEnd/>
            <a:tailEnd/>
          </a:ln>
        </p:spPr>
        <p:txBody>
          <a:bodyPr rot="0" vert="horz" wrap="square" lIns="91440" tIns="45720" rIns="91440" bIns="45720" anchor="ctr" anchorCtr="0">
            <a:noAutofit/>
          </a:bodyPr>
          <a:lstStyle/>
          <a:p>
            <a:pPr marL="0" marR="0" algn="ctr">
              <a:lnSpc>
                <a:spcPct val="107000"/>
              </a:lnSpc>
              <a:spcBef>
                <a:spcPts val="0"/>
              </a:spcBef>
              <a:spcAft>
                <a:spcPts val="800"/>
              </a:spcAft>
            </a:pPr>
            <a:r>
              <a:rPr lang="en-US" sz="2000" dirty="0" smtClean="0">
                <a:effectLst/>
                <a:latin typeface="Ebrima" panose="02000000000000000000" pitchFamily="2" charset="0"/>
                <a:ea typeface="Ebrima" panose="02000000000000000000" pitchFamily="2" charset="0"/>
                <a:cs typeface="Ebrima" panose="02000000000000000000" pitchFamily="2" charset="0"/>
              </a:rPr>
              <a:t>Place your finger on the fingerprint scanner.</a:t>
            </a:r>
            <a:endParaRPr lang="en-US" sz="1600" dirty="0">
              <a:effectLst/>
              <a:latin typeface="Ebrima" panose="02000000000000000000" pitchFamily="2" charset="0"/>
              <a:ea typeface="Ebrima" panose="02000000000000000000" pitchFamily="2" charset="0"/>
              <a:cs typeface="Ebrima" panose="02000000000000000000" pitchFamily="2" charset="0"/>
            </a:endParaRPr>
          </a:p>
        </p:txBody>
      </p:sp>
      <p:pic>
        <p:nvPicPr>
          <p:cNvPr id="1026" name="Picture 2" descr="2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629" y="1510021"/>
            <a:ext cx="7490197" cy="4140808"/>
          </a:xfrm>
          <a:prstGeom prst="rect">
            <a:avLst/>
          </a:prstGeom>
          <a:noFill/>
          <a:extLst>
            <a:ext uri="{909E8E84-426E-40DD-AFC4-6F175D3DCCD1}">
              <a14:hiddenFill xmlns:a14="http://schemas.microsoft.com/office/drawing/2010/main">
                <a:solidFill>
                  <a:srgbClr val="FFFFFF"/>
                </a:solidFill>
              </a14:hiddenFill>
            </a:ext>
          </a:extLst>
        </p:spPr>
      </p:pic>
      <p:sp>
        <p:nvSpPr>
          <p:cNvPr id="11" name="Down Arrow 10"/>
          <p:cNvSpPr/>
          <p:nvPr/>
        </p:nvSpPr>
        <p:spPr>
          <a:xfrm rot="8808404">
            <a:off x="6668380" y="3919118"/>
            <a:ext cx="956802" cy="1651342"/>
          </a:xfrm>
          <a:prstGeom prst="downArrow">
            <a:avLst/>
          </a:prstGeom>
          <a:solidFill>
            <a:srgbClr val="F0765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Tree>
    <p:extLst>
      <p:ext uri="{BB962C8B-B14F-4D97-AF65-F5344CB8AC3E}">
        <p14:creationId xmlns:p14="http://schemas.microsoft.com/office/powerpoint/2010/main" val="2727234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1446550"/>
          </a:xfrm>
          <a:prstGeom prst="rect">
            <a:avLst/>
          </a:prstGeom>
        </p:spPr>
        <p:txBody>
          <a:bodyPr wrap="square">
            <a:spAutoFit/>
          </a:bodyPr>
          <a:lstStyle/>
          <a:p>
            <a:pPr algn="ctr"/>
            <a:r>
              <a:rPr lang="en-US" sz="4400" u="sng" dirty="0">
                <a:effectLst>
                  <a:outerShdw blurRad="38100" dist="38100" dir="2700000" algn="tl">
                    <a:srgbClr val="000000">
                      <a:alpha val="43137"/>
                    </a:srgbClr>
                  </a:outerShdw>
                </a:effectLst>
              </a:rPr>
              <a:t>Clocking in and Clocking Out Operations</a:t>
            </a:r>
          </a:p>
          <a:p>
            <a:pPr algn="ctr"/>
            <a:endParaRPr lang="en-US" sz="4400" u="sng" dirty="0">
              <a:effectLst>
                <a:outerShdw blurRad="38100" dist="38100" dir="2700000" algn="tl">
                  <a:srgbClr val="000000">
                    <a:alpha val="43137"/>
                  </a:srgbClr>
                </a:outerShdw>
              </a:effectLst>
            </a:endParaRPr>
          </a:p>
        </p:txBody>
      </p:sp>
      <p:pic>
        <p:nvPicPr>
          <p:cNvPr id="2050" name="Picture 2" descr="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0062" y="1719583"/>
            <a:ext cx="6145108" cy="3739896"/>
          </a:xfrm>
          <a:prstGeom prst="rect">
            <a:avLst/>
          </a:prstGeom>
          <a:noFill/>
          <a:extLst>
            <a:ext uri="{909E8E84-426E-40dd-AFC4-6F175D3DCCD1}">
              <a14:hiddenFill xmlns:a14="http://schemas.microsoft.com/office/drawing/2010/main" xmlns="">
                <a:solidFill>
                  <a:srgbClr val="FFFFFF"/>
                </a:solidFill>
              </a14:hiddenFill>
            </a:ext>
          </a:extLst>
        </p:spPr>
      </p:pic>
      <p:sp>
        <p:nvSpPr>
          <p:cNvPr id="11" name="Text Box 2"/>
          <p:cNvSpPr txBox="1">
            <a:spLocks noChangeArrowheads="1"/>
          </p:cNvSpPr>
          <p:nvPr/>
        </p:nvSpPr>
        <p:spPr bwMode="auto">
          <a:xfrm>
            <a:off x="6973265" y="1731720"/>
            <a:ext cx="4557800" cy="3739896"/>
          </a:xfrm>
          <a:prstGeom prst="rect">
            <a:avLst/>
          </a:prstGeom>
          <a:noFill/>
          <a:ln w="9525">
            <a:noFill/>
            <a:miter lim="800000"/>
            <a:headEnd/>
            <a:tailEnd/>
          </a:ln>
        </p:spPr>
        <p:txBody>
          <a:bodyPr rot="0" vert="horz" wrap="square" lIns="91440" tIns="45720" rIns="91440" bIns="45720" anchor="ctr" anchorCtr="0">
            <a:noAutofit/>
          </a:bodyPr>
          <a:lstStyle/>
          <a:p>
            <a:pPr marL="0" marR="0">
              <a:lnSpc>
                <a:spcPct val="107000"/>
              </a:lnSpc>
              <a:spcBef>
                <a:spcPts val="0"/>
              </a:spcBef>
              <a:spcAft>
                <a:spcPts val="800"/>
              </a:spcAft>
            </a:pPr>
            <a:r>
              <a:rPr lang="en-US" sz="2000" b="1" dirty="0">
                <a:effectLst/>
                <a:latin typeface="Ebrima" panose="02000000000000000000" pitchFamily="2" charset="0"/>
                <a:ea typeface="Ebrima" panose="02000000000000000000" pitchFamily="2" charset="0"/>
                <a:cs typeface="Ebrima" panose="02000000000000000000" pitchFamily="2" charset="0"/>
              </a:rPr>
              <a:t>To Clock In:</a:t>
            </a:r>
            <a:endParaRPr lang="en-US" sz="1600" dirty="0">
              <a:effectLst/>
              <a:latin typeface="Ebrima" panose="02000000000000000000" pitchFamily="2" charset="0"/>
              <a:ea typeface="Ebrima" panose="02000000000000000000" pitchFamily="2" charset="0"/>
              <a:cs typeface="Ebrima" panose="02000000000000000000" pitchFamily="2" charset="0"/>
            </a:endParaRPr>
          </a:p>
          <a:p>
            <a:pPr marL="0" marR="0" indent="457200">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Select </a:t>
            </a:r>
            <a:endParaRPr lang="en-US" sz="1600" dirty="0">
              <a:effectLst/>
              <a:latin typeface="Ebrima" panose="02000000000000000000" pitchFamily="2" charset="0"/>
              <a:ea typeface="Ebrima" panose="02000000000000000000" pitchFamily="2" charset="0"/>
              <a:cs typeface="Ebrima" panose="02000000000000000000" pitchFamily="2" charset="0"/>
            </a:endParaRPr>
          </a:p>
          <a:p>
            <a:pPr marL="0" marR="0">
              <a:lnSpc>
                <a:spcPct val="107000"/>
              </a:lnSpc>
              <a:spcBef>
                <a:spcPts val="0"/>
              </a:spcBef>
              <a:spcAft>
                <a:spcPts val="800"/>
              </a:spcAft>
            </a:pPr>
            <a:r>
              <a:rPr lang="en-US" sz="2000" b="1" dirty="0">
                <a:effectLst/>
                <a:latin typeface="Ebrima" panose="02000000000000000000" pitchFamily="2" charset="0"/>
                <a:ea typeface="Ebrima" panose="02000000000000000000" pitchFamily="2" charset="0"/>
                <a:cs typeface="Ebrima" panose="02000000000000000000" pitchFamily="2" charset="0"/>
              </a:rPr>
              <a:t>To Clock Out:</a:t>
            </a:r>
            <a:endParaRPr lang="en-US" sz="1600" dirty="0">
              <a:effectLst/>
              <a:latin typeface="Ebrima" panose="02000000000000000000" pitchFamily="2" charset="0"/>
              <a:ea typeface="Ebrima" panose="02000000000000000000" pitchFamily="2" charset="0"/>
              <a:cs typeface="Ebrima" panose="02000000000000000000" pitchFamily="2" charset="0"/>
            </a:endParaRPr>
          </a:p>
          <a:p>
            <a:pPr marL="0" marR="0" indent="457200">
              <a:lnSpc>
                <a:spcPct val="107000"/>
              </a:lnSpc>
              <a:spcBef>
                <a:spcPts val="0"/>
              </a:spcBef>
              <a:spcAft>
                <a:spcPts val="800"/>
              </a:spcAft>
            </a:pPr>
            <a:r>
              <a:rPr lang="en-US" sz="2000" dirty="0">
                <a:effectLst/>
                <a:latin typeface="Ebrima" panose="02000000000000000000" pitchFamily="2" charset="0"/>
                <a:ea typeface="Ebrima" panose="02000000000000000000" pitchFamily="2" charset="0"/>
                <a:cs typeface="Ebrima" panose="02000000000000000000" pitchFamily="2" charset="0"/>
              </a:rPr>
              <a:t>Select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b="1" dirty="0">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b="1" dirty="0">
                <a:latin typeface="Calibri" panose="020F0502020204030204" pitchFamily="34" charset="0"/>
                <a:ea typeface="Calibri" panose="020F0502020204030204" pitchFamily="34" charset="0"/>
                <a:cs typeface="Times New Roman" panose="02020603050405020304" pitchFamily="18" charset="0"/>
              </a:rPr>
              <a:t>Only use the Clock In and Clock Out options. </a:t>
            </a:r>
          </a:p>
          <a:p>
            <a:pPr marL="0" marR="0">
              <a:lnSpc>
                <a:spcPct val="107000"/>
              </a:lnSpc>
              <a:spcBef>
                <a:spcPts val="0"/>
              </a:spcBef>
              <a:spcAft>
                <a:spcPts val="800"/>
              </a:spcAft>
            </a:pPr>
            <a:r>
              <a:rPr lang="en-US" sz="2800" b="1" dirty="0">
                <a:latin typeface="Calibri" panose="020F0502020204030204" pitchFamily="34" charset="0"/>
                <a:ea typeface="Calibri" panose="020F0502020204030204" pitchFamily="34" charset="0"/>
                <a:cs typeface="Times New Roman" panose="02020603050405020304" pitchFamily="18" charset="0"/>
              </a:rPr>
              <a:t>Do not clock out for breaks.</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7"/>
          <p:cNvPicPr>
            <a:picLocks noChangeAspect="1"/>
          </p:cNvPicPr>
          <p:nvPr/>
        </p:nvPicPr>
        <p:blipFill>
          <a:blip r:embed="rId7"/>
          <a:stretch>
            <a:fillRect/>
          </a:stretch>
        </p:blipFill>
        <p:spPr>
          <a:xfrm>
            <a:off x="8448414" y="2275362"/>
            <a:ext cx="2095792" cy="390580"/>
          </a:xfrm>
          <a:prstGeom prst="rect">
            <a:avLst/>
          </a:prstGeom>
        </p:spPr>
      </p:pic>
      <p:pic>
        <p:nvPicPr>
          <p:cNvPr id="14" name="Picture 13"/>
          <p:cNvPicPr>
            <a:picLocks noChangeAspect="1"/>
          </p:cNvPicPr>
          <p:nvPr/>
        </p:nvPicPr>
        <p:blipFill>
          <a:blip r:embed="rId8"/>
          <a:stretch>
            <a:fillRect/>
          </a:stretch>
        </p:blipFill>
        <p:spPr>
          <a:xfrm>
            <a:off x="8448414" y="3189425"/>
            <a:ext cx="2124371" cy="400106"/>
          </a:xfrm>
          <a:prstGeom prst="rect">
            <a:avLst/>
          </a:prstGeom>
        </p:spPr>
      </p:pic>
      <p:sp>
        <p:nvSpPr>
          <p:cNvPr id="7" name="TextBox 6"/>
          <p:cNvSpPr txBox="1"/>
          <p:nvPr/>
        </p:nvSpPr>
        <p:spPr>
          <a:xfrm>
            <a:off x="263410" y="5614322"/>
            <a:ext cx="9232900" cy="830997"/>
          </a:xfrm>
          <a:prstGeom prst="rect">
            <a:avLst/>
          </a:prstGeom>
          <a:noFill/>
        </p:spPr>
        <p:txBody>
          <a:bodyPr wrap="square" rtlCol="0">
            <a:spAutoFit/>
          </a:bodyPr>
          <a:lstStyle/>
          <a:p>
            <a:r>
              <a:rPr lang="en-US" sz="2400" b="1" dirty="0" smtClean="0">
                <a:solidFill>
                  <a:srgbClr val="FF0000"/>
                </a:solidFill>
              </a:rPr>
              <a:t>DO NOT USE </a:t>
            </a:r>
            <a:r>
              <a:rPr lang="en-US" sz="2400" dirty="0" smtClean="0"/>
              <a:t>Logout tab                on bottom right corner for Clocking Out.  </a:t>
            </a:r>
          </a:p>
          <a:p>
            <a:r>
              <a:rPr lang="en-US" sz="2400" dirty="0" smtClean="0"/>
              <a:t>This will completely log you out of the system.</a:t>
            </a:r>
            <a:endParaRPr lang="en-US" sz="2400" dirty="0"/>
          </a:p>
        </p:txBody>
      </p:sp>
      <p:pic>
        <p:nvPicPr>
          <p:cNvPr id="9" name="Picture 8"/>
          <p:cNvPicPr>
            <a:picLocks noChangeAspect="1"/>
          </p:cNvPicPr>
          <p:nvPr/>
        </p:nvPicPr>
        <p:blipFill>
          <a:blip r:embed="rId9"/>
          <a:stretch>
            <a:fillRect/>
          </a:stretch>
        </p:blipFill>
        <p:spPr>
          <a:xfrm>
            <a:off x="3373437" y="5570272"/>
            <a:ext cx="931863" cy="459549"/>
          </a:xfrm>
          <a:prstGeom prst="rect">
            <a:avLst/>
          </a:prstGeom>
        </p:spPr>
      </p:pic>
    </p:spTree>
    <p:extLst>
      <p:ext uri="{BB962C8B-B14F-4D97-AF65-F5344CB8AC3E}">
        <p14:creationId xmlns:p14="http://schemas.microsoft.com/office/powerpoint/2010/main" val="4032567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Clocking in and out (Biometric </a:t>
            </a:r>
            <a:r>
              <a:rPr lang="en-US" sz="4400" u="sng" dirty="0">
                <a:effectLst>
                  <a:outerShdw blurRad="38100" dist="38100" dir="2700000" algn="tl">
                    <a:srgbClr val="000000">
                      <a:alpha val="43137"/>
                    </a:srgbClr>
                  </a:outerShdw>
                </a:effectLst>
              </a:rPr>
              <a:t>Reader)</a:t>
            </a: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When you see this screen, you have successfully clocked in/out.</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7" name="Picture 6"/>
          <p:cNvPicPr>
            <a:picLocks noChangeAspect="1"/>
          </p:cNvPicPr>
          <p:nvPr/>
        </p:nvPicPr>
        <p:blipFill>
          <a:blip r:embed="rId6"/>
          <a:stretch>
            <a:fillRect/>
          </a:stretch>
        </p:blipFill>
        <p:spPr>
          <a:xfrm>
            <a:off x="400105" y="1582203"/>
            <a:ext cx="6145108" cy="3739896"/>
          </a:xfrm>
          <a:prstGeom prst="rect">
            <a:avLst/>
          </a:prstGeom>
        </p:spPr>
      </p:pic>
    </p:spTree>
    <p:extLst>
      <p:ext uri="{BB962C8B-B14F-4D97-AF65-F5344CB8AC3E}">
        <p14:creationId xmlns:p14="http://schemas.microsoft.com/office/powerpoint/2010/main" val="2597018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Missed Punch – Enter Record</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6523865" y="1582203"/>
            <a:ext cx="4829935"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The date and time shown is your </a:t>
            </a:r>
          </a:p>
          <a:p>
            <a:pPr algn="ctr">
              <a:lnSpc>
                <a:spcPct val="107000"/>
              </a:lnSpc>
              <a:spcAft>
                <a:spcPts val="800"/>
              </a:spcAft>
            </a:pPr>
            <a:r>
              <a:rPr lang="en-US" sz="2000" dirty="0">
                <a:latin typeface="Ebrima" panose="02000000000000000000" pitchFamily="2" charset="0"/>
                <a:ea typeface="Ebrima" panose="02000000000000000000" pitchFamily="2" charset="0"/>
                <a:cs typeface="Ebrima" panose="02000000000000000000" pitchFamily="2" charset="0"/>
              </a:rPr>
              <a:t>last punch. </a:t>
            </a:r>
            <a:endParaRPr lang="en-US" sz="2000" dirty="0" smtClean="0">
              <a:latin typeface="Ebrima" panose="02000000000000000000" pitchFamily="2" charset="0"/>
              <a:ea typeface="Ebrima" panose="02000000000000000000" pitchFamily="2" charset="0"/>
              <a:cs typeface="Ebrima" panose="02000000000000000000" pitchFamily="2" charset="0"/>
            </a:endParaRPr>
          </a:p>
          <a:p>
            <a:pPr algn="ctr">
              <a:lnSpc>
                <a:spcPct val="107000"/>
              </a:lnSpc>
              <a:spcAft>
                <a:spcPts val="800"/>
              </a:spcAft>
            </a:pPr>
            <a:endParaRPr lang="en-US" sz="2000" dirty="0">
              <a:latin typeface="Ebrima" panose="02000000000000000000" pitchFamily="2" charset="0"/>
              <a:ea typeface="Ebrima" panose="02000000000000000000" pitchFamily="2" charset="0"/>
              <a:cs typeface="Ebrima" panose="02000000000000000000" pitchFamily="2" charset="0"/>
            </a:endParaRPr>
          </a:p>
          <a:p>
            <a:pPr>
              <a:lnSpc>
                <a:spcPct val="107000"/>
              </a:lnSpc>
              <a:spcAft>
                <a:spcPts val="800"/>
              </a:spcAft>
            </a:pPr>
            <a:r>
              <a:rPr lang="en-US" sz="2000" dirty="0" smtClean="0">
                <a:latin typeface="Ebrima" panose="02000000000000000000" pitchFamily="2" charset="0"/>
                <a:ea typeface="Ebrima" panose="02000000000000000000" pitchFamily="2" charset="0"/>
                <a:cs typeface="Ebrima" panose="02000000000000000000" pitchFamily="2" charset="0"/>
              </a:rPr>
              <a:t>                      Press </a:t>
            </a:r>
            <a:endParaRPr lang="en-US" sz="2000" dirty="0">
              <a:latin typeface="Ebrima" panose="02000000000000000000" pitchFamily="2" charset="0"/>
              <a:ea typeface="Ebrima" panose="02000000000000000000" pitchFamily="2" charset="0"/>
              <a:cs typeface="Ebrima" panose="02000000000000000000" pitchFamily="2" charset="0"/>
            </a:endParaRPr>
          </a:p>
        </p:txBody>
      </p:sp>
      <p:pic>
        <p:nvPicPr>
          <p:cNvPr id="8" name="Picture 7"/>
          <p:cNvPicPr>
            <a:picLocks noChangeAspect="1"/>
          </p:cNvPicPr>
          <p:nvPr/>
        </p:nvPicPr>
        <p:blipFill>
          <a:blip r:embed="rId6"/>
          <a:stretch>
            <a:fillRect/>
          </a:stretch>
        </p:blipFill>
        <p:spPr>
          <a:xfrm>
            <a:off x="8869680" y="3904479"/>
            <a:ext cx="983726" cy="390796"/>
          </a:xfrm>
          <a:prstGeom prst="rect">
            <a:avLst/>
          </a:prstGeom>
        </p:spPr>
      </p:pic>
      <p:pic>
        <p:nvPicPr>
          <p:cNvPr id="1026" name="Picture 2" descr="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336" y="1581912"/>
            <a:ext cx="6144768" cy="3744721"/>
          </a:xfrm>
          <a:prstGeom prst="rect">
            <a:avLst/>
          </a:prstGeom>
          <a:noFill/>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107763" dir="18900000" algn="ctr" rotWithShape="0">
                    <a:srgbClr val="808080">
                      <a:alpha val="50000"/>
                    </a:srgbClr>
                  </a:outerShdw>
                </a:effectLst>
              </a14:hiddenEffects>
            </a:ext>
          </a:extLst>
        </p:spPr>
      </p:pic>
    </p:spTree>
    <p:extLst>
      <p:ext uri="{BB962C8B-B14F-4D97-AF65-F5344CB8AC3E}">
        <p14:creationId xmlns:p14="http://schemas.microsoft.com/office/powerpoint/2010/main" val="1191825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38200" y="129374"/>
            <a:ext cx="10515600" cy="361905"/>
          </a:xfrm>
          <a:prstGeom prst="rect">
            <a:avLst/>
          </a:prstGeom>
        </p:spPr>
      </p:pic>
      <p:pic>
        <p:nvPicPr>
          <p:cNvPr id="3" name="Picture 2"/>
          <p:cNvPicPr>
            <a:picLocks noChangeAspect="1"/>
          </p:cNvPicPr>
          <p:nvPr/>
        </p:nvPicPr>
        <p:blipFill>
          <a:blip r:embed="rId4"/>
          <a:stretch>
            <a:fillRect/>
          </a:stretch>
        </p:blipFill>
        <p:spPr>
          <a:xfrm>
            <a:off x="400105" y="0"/>
            <a:ext cx="438095" cy="561905"/>
          </a:xfrm>
          <a:prstGeom prst="rect">
            <a:avLst/>
          </a:prstGeom>
        </p:spPr>
      </p:pic>
      <p:pic>
        <p:nvPicPr>
          <p:cNvPr id="4" name="Picture 3"/>
          <p:cNvPicPr>
            <a:picLocks noChangeAspect="1"/>
          </p:cNvPicPr>
          <p:nvPr/>
        </p:nvPicPr>
        <p:blipFill>
          <a:blip r:embed="rId4"/>
          <a:stretch>
            <a:fillRect/>
          </a:stretch>
        </p:blipFill>
        <p:spPr>
          <a:xfrm>
            <a:off x="11353800" y="-3956"/>
            <a:ext cx="438095" cy="561905"/>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621794" y="5697641"/>
            <a:ext cx="2170101" cy="935283"/>
          </a:xfrm>
          <a:prstGeom prst="rect">
            <a:avLst/>
          </a:prstGeom>
          <a:ln>
            <a:noFill/>
          </a:ln>
        </p:spPr>
      </p:pic>
      <p:sp>
        <p:nvSpPr>
          <p:cNvPr id="6" name="Rectangle 5"/>
          <p:cNvSpPr/>
          <p:nvPr/>
        </p:nvSpPr>
        <p:spPr>
          <a:xfrm>
            <a:off x="838200" y="434977"/>
            <a:ext cx="10515600" cy="769441"/>
          </a:xfrm>
          <a:prstGeom prst="rect">
            <a:avLst/>
          </a:prstGeom>
        </p:spPr>
        <p:txBody>
          <a:bodyPr wrap="square">
            <a:spAutoFit/>
          </a:bodyPr>
          <a:lstStyle/>
          <a:p>
            <a:pPr algn="ctr"/>
            <a:r>
              <a:rPr lang="en-US" sz="4400" u="sng" dirty="0" smtClean="0">
                <a:effectLst>
                  <a:outerShdw blurRad="38100" dist="38100" dir="2700000" algn="tl">
                    <a:srgbClr val="000000">
                      <a:alpha val="43137"/>
                    </a:srgbClr>
                  </a:outerShdw>
                </a:effectLst>
              </a:rPr>
              <a:t>Missed Punch – Enter Record</a:t>
            </a:r>
            <a:endParaRPr lang="en-US" sz="4400" u="sng" dirty="0">
              <a:effectLst>
                <a:outerShdw blurRad="38100" dist="38100" dir="2700000" algn="tl">
                  <a:srgbClr val="000000">
                    <a:alpha val="43137"/>
                  </a:srgbClr>
                </a:outerShdw>
              </a:effectLst>
            </a:endParaRPr>
          </a:p>
        </p:txBody>
      </p:sp>
      <p:sp>
        <p:nvSpPr>
          <p:cNvPr id="10" name="Text Box 2"/>
          <p:cNvSpPr txBox="1">
            <a:spLocks noChangeArrowheads="1"/>
          </p:cNvSpPr>
          <p:nvPr/>
        </p:nvSpPr>
        <p:spPr bwMode="auto">
          <a:xfrm>
            <a:off x="7086600" y="1598793"/>
            <a:ext cx="4091354" cy="3737652"/>
          </a:xfrm>
          <a:prstGeom prst="rect">
            <a:avLst/>
          </a:prstGeom>
          <a:noFill/>
          <a:ln w="9525">
            <a:noFill/>
            <a:miter lim="800000"/>
            <a:headEnd/>
            <a:tailEnd/>
          </a:ln>
        </p:spPr>
        <p:txBody>
          <a:bodyPr rot="0" vert="horz" wrap="square" lIns="91440" tIns="45720" rIns="91440" bIns="45720" anchor="ctr" anchorCtr="0">
            <a:noAutofit/>
          </a:bodyPr>
          <a:lstStyle/>
          <a:p>
            <a:pPr algn="ctr">
              <a:lnSpc>
                <a:spcPct val="107000"/>
              </a:lnSpc>
              <a:spcAft>
                <a:spcPts val="800"/>
              </a:spcAft>
            </a:pPr>
            <a:r>
              <a:rPr lang="en-US" sz="2400" dirty="0" smtClean="0">
                <a:latin typeface="Ebrima" panose="02000000000000000000" pitchFamily="2" charset="0"/>
                <a:ea typeface="Ebrima" panose="02000000000000000000" pitchFamily="2" charset="0"/>
                <a:cs typeface="Ebrima" panose="02000000000000000000" pitchFamily="2" charset="0"/>
              </a:rPr>
              <a:t>Confirm information on the screen is corre</a:t>
            </a:r>
            <a:r>
              <a:rPr lang="en-US" sz="2400" dirty="0" smtClean="0">
                <a:latin typeface="Ebrima" panose="02000000000000000000" pitchFamily="2" charset="0"/>
                <a:ea typeface="Ebrima" panose="02000000000000000000" pitchFamily="2" charset="0"/>
                <a:cs typeface="Ebrima" panose="02000000000000000000" pitchFamily="2" charset="0"/>
              </a:rPr>
              <a:t>ct </a:t>
            </a:r>
            <a:r>
              <a:rPr lang="en-US" sz="2400" dirty="0" smtClean="0">
                <a:latin typeface="Ebrima" panose="02000000000000000000" pitchFamily="2" charset="0"/>
                <a:ea typeface="Ebrima" panose="02000000000000000000" pitchFamily="2" charset="0"/>
                <a:cs typeface="Ebrima" panose="02000000000000000000" pitchFamily="2" charset="0"/>
              </a:rPr>
              <a:t>Press Continue to enter the missing punch.</a:t>
            </a:r>
            <a:endParaRPr lang="en-US" sz="2400" dirty="0">
              <a:latin typeface="Ebrima" panose="02000000000000000000" pitchFamily="2" charset="0"/>
              <a:ea typeface="Ebrima" panose="02000000000000000000" pitchFamily="2" charset="0"/>
              <a:cs typeface="Ebrima" panose="02000000000000000000" pitchFamily="2" charset="0"/>
            </a:endParaRPr>
          </a:p>
        </p:txBody>
      </p:sp>
      <p:pic>
        <p:nvPicPr>
          <p:cNvPr id="2050" name="Picture 2" descr="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2336" y="1581912"/>
            <a:ext cx="6144768" cy="370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8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3611</TotalTime>
  <Words>1319</Words>
  <Application>Microsoft Office PowerPoint</Application>
  <PresentationFormat>Widescreen</PresentationFormat>
  <Paragraphs>175</Paragraphs>
  <Slides>35</Slides>
  <Notes>34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Calibri</vt:lpstr>
      <vt:lpstr>Calibri Light</vt:lpstr>
      <vt:lpstr>Ebrima</vt:lpstr>
      <vt:lpstr>Gill Sans MT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Sarah Ayers</dc:creator>
  <cp:lastModifiedBy>Karina Garza</cp:lastModifiedBy>
  <cp:revision>125</cp:revision>
  <cp:lastPrinted>2017-02-28T20:48:02Z</cp:lastPrinted>
  <dcterms:created xsi:type="dcterms:W3CDTF">2015-02-06T20:19:18Z</dcterms:created>
  <dcterms:modified xsi:type="dcterms:W3CDTF">2017-03-30T20:22:30Z</dcterms:modified>
</cp:coreProperties>
</file>